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6" r:id="rId2"/>
    <p:sldId id="266" r:id="rId3"/>
    <p:sldId id="257" r:id="rId4"/>
    <p:sldId id="258" r:id="rId5"/>
    <p:sldId id="267" r:id="rId6"/>
    <p:sldId id="268" r:id="rId7"/>
    <p:sldId id="259" r:id="rId8"/>
    <p:sldId id="260" r:id="rId9"/>
    <p:sldId id="261" r:id="rId10"/>
    <p:sldId id="262" r:id="rId11"/>
    <p:sldId id="263" r:id="rId12"/>
    <p:sldId id="264" r:id="rId13"/>
    <p:sldId id="269" r:id="rId14"/>
    <p:sldId id="270" r:id="rId15"/>
    <p:sldId id="271" r:id="rId16"/>
    <p:sldId id="272" r:id="rId17"/>
    <p:sldId id="277" r:id="rId18"/>
    <p:sldId id="275" r:id="rId19"/>
    <p:sldId id="276" r:id="rId20"/>
    <p:sldId id="278" r:id="rId21"/>
    <p:sldId id="282" r:id="rId22"/>
    <p:sldId id="283" r:id="rId23"/>
    <p:sldId id="284" r:id="rId24"/>
    <p:sldId id="370" r:id="rId25"/>
    <p:sldId id="376" r:id="rId26"/>
    <p:sldId id="377" r:id="rId27"/>
    <p:sldId id="378" r:id="rId28"/>
    <p:sldId id="265" r:id="rId29"/>
    <p:sldId id="379" r:id="rId30"/>
    <p:sldId id="380" r:id="rId31"/>
    <p:sldId id="381" r:id="rId32"/>
    <p:sldId id="382" r:id="rId33"/>
    <p:sldId id="383" r:id="rId34"/>
    <p:sldId id="384" r:id="rId35"/>
    <p:sldId id="273" r:id="rId36"/>
    <p:sldId id="274" r:id="rId37"/>
    <p:sldId id="385" r:id="rId38"/>
    <p:sldId id="386" r:id="rId39"/>
    <p:sldId id="387" r:id="rId40"/>
    <p:sldId id="279" r:id="rId41"/>
    <p:sldId id="280" r:id="rId42"/>
    <p:sldId id="281" r:id="rId43"/>
    <p:sldId id="388" r:id="rId44"/>
    <p:sldId id="389" r:id="rId45"/>
    <p:sldId id="390" r:id="rId46"/>
    <p:sldId id="285" r:id="rId47"/>
    <p:sldId id="286" r:id="rId48"/>
    <p:sldId id="287" r:id="rId49"/>
    <p:sldId id="288" r:id="rId50"/>
    <p:sldId id="289"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03" autoAdjust="0"/>
  </p:normalViewPr>
  <p:slideViewPr>
    <p:cSldViewPr>
      <p:cViewPr>
        <p:scale>
          <a:sx n="70" d="100"/>
          <a:sy n="70" d="100"/>
        </p:scale>
        <p:origin x="-2730" y="-82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2D7150-B530-4430-9DF6-3637022944D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0A03EA09-E287-455D-8B87-CF5E311BC699}">
      <dgm:prSet phldrT="[Text]"/>
      <dgm:spPr>
        <a:solidFill>
          <a:schemeClr val="accent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sr-Cyrl-RS">
              <a:latin typeface="Cambria" panose="02040503050406030204" pitchFamily="18" charset="0"/>
              <a:ea typeface="Cambria" panose="02040503050406030204" pitchFamily="18" charset="0"/>
            </a:rPr>
            <a:t>Кожни облик</a:t>
          </a:r>
          <a:endParaRPr lang="en-US">
            <a:latin typeface="Cambria" panose="02040503050406030204" pitchFamily="18" charset="0"/>
            <a:ea typeface="Cambria" panose="02040503050406030204" pitchFamily="18" charset="0"/>
          </a:endParaRPr>
        </a:p>
      </dgm:t>
    </dgm:pt>
    <dgm:pt modelId="{95D8E12C-2073-4365-ACF7-A5F20548FDF8}" type="parTrans" cxnId="{85A98274-A86C-4454-B2C1-5ED9F979892A}">
      <dgm:prSet/>
      <dgm:spPr/>
      <dgm:t>
        <a:bodyPr/>
        <a:lstStyle/>
        <a:p>
          <a:endParaRPr lang="en-US"/>
        </a:p>
      </dgm:t>
    </dgm:pt>
    <dgm:pt modelId="{F0918565-4619-4192-8C16-F2DE4B2F81EF}" type="sibTrans" cxnId="{85A98274-A86C-4454-B2C1-5ED9F979892A}">
      <dgm:prSet/>
      <dgm:spPr/>
      <dgm:t>
        <a:bodyPr/>
        <a:lstStyle/>
        <a:p>
          <a:endParaRPr lang="en-US"/>
        </a:p>
      </dgm:t>
    </dgm:pt>
    <dgm:pt modelId="{EC5DE685-056A-4882-BFB9-FFB4EC90DB50}">
      <dgm:prSet phldrT="[Text]"/>
      <dgm:spPr>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sr-Cyrl-RS">
              <a:latin typeface="Cambria" panose="02040503050406030204" pitchFamily="18" charset="0"/>
              <a:ea typeface="Cambria" panose="02040503050406030204" pitchFamily="18" charset="0"/>
            </a:rPr>
            <a:t>Гастроинтестинални облик</a:t>
          </a:r>
          <a:endParaRPr lang="en-US">
            <a:latin typeface="Cambria" panose="02040503050406030204" pitchFamily="18" charset="0"/>
            <a:ea typeface="Cambria" panose="02040503050406030204" pitchFamily="18" charset="0"/>
          </a:endParaRPr>
        </a:p>
      </dgm:t>
    </dgm:pt>
    <dgm:pt modelId="{F60D28C8-A26C-4DF8-8BEE-2E14FB1A3448}" type="parTrans" cxnId="{581BEBD7-1678-4773-B5AB-444D1E5F736A}">
      <dgm:prSet/>
      <dgm:spPr/>
      <dgm:t>
        <a:bodyPr/>
        <a:lstStyle/>
        <a:p>
          <a:endParaRPr lang="en-US"/>
        </a:p>
      </dgm:t>
    </dgm:pt>
    <dgm:pt modelId="{67D0F9A1-8BE0-4CA3-9E15-366055CA6972}" type="sibTrans" cxnId="{581BEBD7-1678-4773-B5AB-444D1E5F736A}">
      <dgm:prSet/>
      <dgm:spPr/>
      <dgm:t>
        <a:bodyPr/>
        <a:lstStyle/>
        <a:p>
          <a:endParaRPr lang="en-US"/>
        </a:p>
      </dgm:t>
    </dgm:pt>
    <dgm:pt modelId="{B2E4BFC5-330A-4648-A995-E12B0ED51585}">
      <dgm:prSet phldrT="[Text]"/>
      <dgm:spPr>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sr-Cyrl-RS">
              <a:latin typeface="Cambria" panose="02040503050406030204" pitchFamily="18" charset="0"/>
              <a:ea typeface="Cambria" panose="02040503050406030204" pitchFamily="18" charset="0"/>
            </a:rPr>
            <a:t>Дисеминовани облик</a:t>
          </a:r>
          <a:endParaRPr lang="en-US">
            <a:latin typeface="Cambria" panose="02040503050406030204" pitchFamily="18" charset="0"/>
            <a:ea typeface="Cambria" panose="02040503050406030204" pitchFamily="18" charset="0"/>
          </a:endParaRPr>
        </a:p>
      </dgm:t>
    </dgm:pt>
    <dgm:pt modelId="{A16C2A88-026D-462D-A755-A4819F5D585F}" type="parTrans" cxnId="{6E70FF7A-805C-469C-83D5-9A583D5DADAD}">
      <dgm:prSet/>
      <dgm:spPr/>
      <dgm:t>
        <a:bodyPr/>
        <a:lstStyle/>
        <a:p>
          <a:endParaRPr lang="en-US"/>
        </a:p>
      </dgm:t>
    </dgm:pt>
    <dgm:pt modelId="{6A7D93D7-3ED1-471A-A137-AF27114EAE6C}" type="sibTrans" cxnId="{6E70FF7A-805C-469C-83D5-9A583D5DADAD}">
      <dgm:prSet/>
      <dgm:spPr/>
      <dgm:t>
        <a:bodyPr/>
        <a:lstStyle/>
        <a:p>
          <a:endParaRPr lang="en-US"/>
        </a:p>
      </dgm:t>
    </dgm:pt>
    <dgm:pt modelId="{4443DDD6-5A57-492C-9F2B-BF551DEA5303}">
      <dgm:prSet phldrT="[Text]"/>
      <dgm:spPr>
        <a:solidFill>
          <a:schemeClr val="accent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sr-Cyrl-RS">
              <a:latin typeface="Cambria" panose="02040503050406030204" pitchFamily="18" charset="0"/>
              <a:ea typeface="Cambria" panose="02040503050406030204" pitchFamily="18" charset="0"/>
            </a:rPr>
            <a:t>Други облици</a:t>
          </a:r>
          <a:endParaRPr lang="en-US">
            <a:latin typeface="Cambria" panose="02040503050406030204" pitchFamily="18" charset="0"/>
            <a:ea typeface="Cambria" panose="02040503050406030204" pitchFamily="18" charset="0"/>
          </a:endParaRPr>
        </a:p>
      </dgm:t>
    </dgm:pt>
    <dgm:pt modelId="{7F4C27B7-DB02-4FC9-8AC2-911A4E85343C}" type="parTrans" cxnId="{7511E3ED-22BA-4FC2-A3F6-19799D8AF85B}">
      <dgm:prSet/>
      <dgm:spPr/>
      <dgm:t>
        <a:bodyPr/>
        <a:lstStyle/>
        <a:p>
          <a:endParaRPr lang="en-US"/>
        </a:p>
      </dgm:t>
    </dgm:pt>
    <dgm:pt modelId="{4E437BE2-F81C-4DE9-9A03-A46F1CFEF3FA}" type="sibTrans" cxnId="{7511E3ED-22BA-4FC2-A3F6-19799D8AF85B}">
      <dgm:prSet/>
      <dgm:spPr/>
      <dgm:t>
        <a:bodyPr/>
        <a:lstStyle/>
        <a:p>
          <a:endParaRPr lang="en-US"/>
        </a:p>
      </dgm:t>
    </dgm:pt>
    <dgm:pt modelId="{037FC9EE-C897-413F-8937-358DFE98523B}" type="pres">
      <dgm:prSet presAssocID="{432D7150-B530-4430-9DF6-3637022944DC}" presName="linear" presStyleCnt="0">
        <dgm:presLayoutVars>
          <dgm:dir/>
          <dgm:animLvl val="lvl"/>
          <dgm:resizeHandles val="exact"/>
        </dgm:presLayoutVars>
      </dgm:prSet>
      <dgm:spPr/>
      <dgm:t>
        <a:bodyPr/>
        <a:lstStyle/>
        <a:p>
          <a:endParaRPr lang="en-US"/>
        </a:p>
      </dgm:t>
    </dgm:pt>
    <dgm:pt modelId="{B5D4476B-EB89-486C-B161-02AA5FA11B90}" type="pres">
      <dgm:prSet presAssocID="{0A03EA09-E287-455D-8B87-CF5E311BC699}" presName="parentLin" presStyleCnt="0"/>
      <dgm:spPr/>
    </dgm:pt>
    <dgm:pt modelId="{C01FFADB-0CDE-43E6-BF7E-7F01F5FAB633}" type="pres">
      <dgm:prSet presAssocID="{0A03EA09-E287-455D-8B87-CF5E311BC699}" presName="parentLeftMargin" presStyleLbl="node1" presStyleIdx="0" presStyleCnt="4"/>
      <dgm:spPr/>
      <dgm:t>
        <a:bodyPr/>
        <a:lstStyle/>
        <a:p>
          <a:endParaRPr lang="en-US"/>
        </a:p>
      </dgm:t>
    </dgm:pt>
    <dgm:pt modelId="{9D55CF1F-30C2-4D05-BBEB-119E50B01BB3}" type="pres">
      <dgm:prSet presAssocID="{0A03EA09-E287-455D-8B87-CF5E311BC699}" presName="parentText" presStyleLbl="node1" presStyleIdx="0" presStyleCnt="4" custLinFactNeighborX="-21924" custLinFactNeighborY="-7243">
        <dgm:presLayoutVars>
          <dgm:chMax val="0"/>
          <dgm:bulletEnabled val="1"/>
        </dgm:presLayoutVars>
      </dgm:prSet>
      <dgm:spPr/>
      <dgm:t>
        <a:bodyPr/>
        <a:lstStyle/>
        <a:p>
          <a:endParaRPr lang="en-US"/>
        </a:p>
      </dgm:t>
    </dgm:pt>
    <dgm:pt modelId="{EA8C44E1-9005-47F2-967C-DBB790A4A0D8}" type="pres">
      <dgm:prSet presAssocID="{0A03EA09-E287-455D-8B87-CF5E311BC699}" presName="negativeSpace" presStyleCnt="0"/>
      <dgm:spPr/>
    </dgm:pt>
    <dgm:pt modelId="{2418EBFE-CA28-4209-BFEE-3C95DCFD6A0B}" type="pres">
      <dgm:prSet presAssocID="{0A03EA09-E287-455D-8B87-CF5E311BC699}" presName="childText" presStyleLbl="conFgAcc1" presStyleIdx="0" presStyleCnt="4">
        <dgm:presLayoutVars>
          <dgm:bulletEnabled val="1"/>
        </dgm:presLayoutVars>
      </dgm:prSet>
      <dgm:spPr/>
    </dgm:pt>
    <dgm:pt modelId="{06B7BC57-BAD2-45E4-90B7-F2525B19110A}" type="pres">
      <dgm:prSet presAssocID="{F0918565-4619-4192-8C16-F2DE4B2F81EF}" presName="spaceBetweenRectangles" presStyleCnt="0"/>
      <dgm:spPr/>
    </dgm:pt>
    <dgm:pt modelId="{B8BF2229-C63A-420B-94B1-1E73C7CB7545}" type="pres">
      <dgm:prSet presAssocID="{EC5DE685-056A-4882-BFB9-FFB4EC90DB50}" presName="parentLin" presStyleCnt="0"/>
      <dgm:spPr/>
    </dgm:pt>
    <dgm:pt modelId="{5288AD32-7411-46B2-8E17-6BE43CBE4E5F}" type="pres">
      <dgm:prSet presAssocID="{EC5DE685-056A-4882-BFB9-FFB4EC90DB50}" presName="parentLeftMargin" presStyleLbl="node1" presStyleIdx="0" presStyleCnt="4"/>
      <dgm:spPr/>
      <dgm:t>
        <a:bodyPr/>
        <a:lstStyle/>
        <a:p>
          <a:endParaRPr lang="en-US"/>
        </a:p>
      </dgm:t>
    </dgm:pt>
    <dgm:pt modelId="{940F7B31-EDDF-4089-9F63-42573324653D}" type="pres">
      <dgm:prSet presAssocID="{EC5DE685-056A-4882-BFB9-FFB4EC90DB50}" presName="parentText" presStyleLbl="node1" presStyleIdx="1" presStyleCnt="4">
        <dgm:presLayoutVars>
          <dgm:chMax val="0"/>
          <dgm:bulletEnabled val="1"/>
        </dgm:presLayoutVars>
      </dgm:prSet>
      <dgm:spPr/>
      <dgm:t>
        <a:bodyPr/>
        <a:lstStyle/>
        <a:p>
          <a:endParaRPr lang="en-US"/>
        </a:p>
      </dgm:t>
    </dgm:pt>
    <dgm:pt modelId="{7B0F225D-2919-4C92-9E62-78F968B8EF71}" type="pres">
      <dgm:prSet presAssocID="{EC5DE685-056A-4882-BFB9-FFB4EC90DB50}" presName="negativeSpace" presStyleCnt="0"/>
      <dgm:spPr/>
    </dgm:pt>
    <dgm:pt modelId="{BA3C03C4-E473-438A-BB2C-18A8ACF9BF8F}" type="pres">
      <dgm:prSet presAssocID="{EC5DE685-056A-4882-BFB9-FFB4EC90DB50}" presName="childText" presStyleLbl="conFgAcc1" presStyleIdx="1" presStyleCnt="4">
        <dgm:presLayoutVars>
          <dgm:bulletEnabled val="1"/>
        </dgm:presLayoutVars>
      </dgm:prSet>
      <dgm:spPr/>
    </dgm:pt>
    <dgm:pt modelId="{75586A42-E656-466B-96A4-682CEB47FA21}" type="pres">
      <dgm:prSet presAssocID="{67D0F9A1-8BE0-4CA3-9E15-366055CA6972}" presName="spaceBetweenRectangles" presStyleCnt="0"/>
      <dgm:spPr/>
    </dgm:pt>
    <dgm:pt modelId="{35637953-314F-45C0-9DA8-592A098BEA48}" type="pres">
      <dgm:prSet presAssocID="{B2E4BFC5-330A-4648-A995-E12B0ED51585}" presName="parentLin" presStyleCnt="0"/>
      <dgm:spPr/>
    </dgm:pt>
    <dgm:pt modelId="{BE009FE4-DB7A-48D5-BF5E-8CAD75C4974E}" type="pres">
      <dgm:prSet presAssocID="{B2E4BFC5-330A-4648-A995-E12B0ED51585}" presName="parentLeftMargin" presStyleLbl="node1" presStyleIdx="1" presStyleCnt="4"/>
      <dgm:spPr/>
      <dgm:t>
        <a:bodyPr/>
        <a:lstStyle/>
        <a:p>
          <a:endParaRPr lang="en-US"/>
        </a:p>
      </dgm:t>
    </dgm:pt>
    <dgm:pt modelId="{23E3606F-FD82-4AD0-8666-5E6EA43EA2BA}" type="pres">
      <dgm:prSet presAssocID="{B2E4BFC5-330A-4648-A995-E12B0ED51585}" presName="parentText" presStyleLbl="node1" presStyleIdx="2" presStyleCnt="4">
        <dgm:presLayoutVars>
          <dgm:chMax val="0"/>
          <dgm:bulletEnabled val="1"/>
        </dgm:presLayoutVars>
      </dgm:prSet>
      <dgm:spPr/>
      <dgm:t>
        <a:bodyPr/>
        <a:lstStyle/>
        <a:p>
          <a:endParaRPr lang="en-US"/>
        </a:p>
      </dgm:t>
    </dgm:pt>
    <dgm:pt modelId="{17D7200F-6B14-4D9A-9C67-30B0994DD18E}" type="pres">
      <dgm:prSet presAssocID="{B2E4BFC5-330A-4648-A995-E12B0ED51585}" presName="negativeSpace" presStyleCnt="0"/>
      <dgm:spPr/>
    </dgm:pt>
    <dgm:pt modelId="{0E5FBFCF-382F-4F47-AA49-40FF81AD5EA9}" type="pres">
      <dgm:prSet presAssocID="{B2E4BFC5-330A-4648-A995-E12B0ED51585}" presName="childText" presStyleLbl="conFgAcc1" presStyleIdx="2" presStyleCnt="4">
        <dgm:presLayoutVars>
          <dgm:bulletEnabled val="1"/>
        </dgm:presLayoutVars>
      </dgm:prSet>
      <dgm:spPr/>
    </dgm:pt>
    <dgm:pt modelId="{623DC55D-7CC8-499D-BC83-6D99006B57F1}" type="pres">
      <dgm:prSet presAssocID="{6A7D93D7-3ED1-471A-A137-AF27114EAE6C}" presName="spaceBetweenRectangles" presStyleCnt="0"/>
      <dgm:spPr/>
    </dgm:pt>
    <dgm:pt modelId="{CAF944B9-AF80-4B29-8DAE-DAD9F3E946D8}" type="pres">
      <dgm:prSet presAssocID="{4443DDD6-5A57-492C-9F2B-BF551DEA5303}" presName="parentLin" presStyleCnt="0"/>
      <dgm:spPr/>
    </dgm:pt>
    <dgm:pt modelId="{2C867B6C-DA75-419E-A1E2-CF64819D0903}" type="pres">
      <dgm:prSet presAssocID="{4443DDD6-5A57-492C-9F2B-BF551DEA5303}" presName="parentLeftMargin" presStyleLbl="node1" presStyleIdx="2" presStyleCnt="4"/>
      <dgm:spPr/>
      <dgm:t>
        <a:bodyPr/>
        <a:lstStyle/>
        <a:p>
          <a:endParaRPr lang="en-US"/>
        </a:p>
      </dgm:t>
    </dgm:pt>
    <dgm:pt modelId="{522CD25F-FF55-4FA0-997A-9DD3536B4B99}" type="pres">
      <dgm:prSet presAssocID="{4443DDD6-5A57-492C-9F2B-BF551DEA5303}" presName="parentText" presStyleLbl="node1" presStyleIdx="3" presStyleCnt="4">
        <dgm:presLayoutVars>
          <dgm:chMax val="0"/>
          <dgm:bulletEnabled val="1"/>
        </dgm:presLayoutVars>
      </dgm:prSet>
      <dgm:spPr/>
      <dgm:t>
        <a:bodyPr/>
        <a:lstStyle/>
        <a:p>
          <a:endParaRPr lang="en-US"/>
        </a:p>
      </dgm:t>
    </dgm:pt>
    <dgm:pt modelId="{AF5967C9-D26F-4571-B956-C9408B1D7CA4}" type="pres">
      <dgm:prSet presAssocID="{4443DDD6-5A57-492C-9F2B-BF551DEA5303}" presName="negativeSpace" presStyleCnt="0"/>
      <dgm:spPr/>
    </dgm:pt>
    <dgm:pt modelId="{6E719BE3-1969-4325-8781-D5FBF2156E15}" type="pres">
      <dgm:prSet presAssocID="{4443DDD6-5A57-492C-9F2B-BF551DEA5303}" presName="childText" presStyleLbl="conFgAcc1" presStyleIdx="3" presStyleCnt="4">
        <dgm:presLayoutVars>
          <dgm:bulletEnabled val="1"/>
        </dgm:presLayoutVars>
      </dgm:prSet>
      <dgm:spPr/>
    </dgm:pt>
  </dgm:ptLst>
  <dgm:cxnLst>
    <dgm:cxn modelId="{49E70B6C-EDE4-43B9-9ACC-8F26C94754B7}" type="presOf" srcId="{EC5DE685-056A-4882-BFB9-FFB4EC90DB50}" destId="{940F7B31-EDDF-4089-9F63-42573324653D}" srcOrd="1" destOrd="0" presId="urn:microsoft.com/office/officeart/2005/8/layout/list1"/>
    <dgm:cxn modelId="{A6B0F18C-191E-4DAB-9C98-134DC003BD14}" type="presOf" srcId="{4443DDD6-5A57-492C-9F2B-BF551DEA5303}" destId="{2C867B6C-DA75-419E-A1E2-CF64819D0903}" srcOrd="0" destOrd="0" presId="urn:microsoft.com/office/officeart/2005/8/layout/list1"/>
    <dgm:cxn modelId="{6E70FF7A-805C-469C-83D5-9A583D5DADAD}" srcId="{432D7150-B530-4430-9DF6-3637022944DC}" destId="{B2E4BFC5-330A-4648-A995-E12B0ED51585}" srcOrd="2" destOrd="0" parTransId="{A16C2A88-026D-462D-A755-A4819F5D585F}" sibTransId="{6A7D93D7-3ED1-471A-A137-AF27114EAE6C}"/>
    <dgm:cxn modelId="{7511E3ED-22BA-4FC2-A3F6-19799D8AF85B}" srcId="{432D7150-B530-4430-9DF6-3637022944DC}" destId="{4443DDD6-5A57-492C-9F2B-BF551DEA5303}" srcOrd="3" destOrd="0" parTransId="{7F4C27B7-DB02-4FC9-8AC2-911A4E85343C}" sibTransId="{4E437BE2-F81C-4DE9-9A03-A46F1CFEF3FA}"/>
    <dgm:cxn modelId="{1BEAC45E-7BD7-497C-AAAD-30FD0631D5FB}" type="presOf" srcId="{0A03EA09-E287-455D-8B87-CF5E311BC699}" destId="{9D55CF1F-30C2-4D05-BBEB-119E50B01BB3}" srcOrd="1" destOrd="0" presId="urn:microsoft.com/office/officeart/2005/8/layout/list1"/>
    <dgm:cxn modelId="{AC38A3A4-16D4-4973-9B48-0CFBA50BFB34}" type="presOf" srcId="{B2E4BFC5-330A-4648-A995-E12B0ED51585}" destId="{BE009FE4-DB7A-48D5-BF5E-8CAD75C4974E}" srcOrd="0" destOrd="0" presId="urn:microsoft.com/office/officeart/2005/8/layout/list1"/>
    <dgm:cxn modelId="{D942F40F-B032-4484-8D7B-5DA9BC77C173}" type="presOf" srcId="{4443DDD6-5A57-492C-9F2B-BF551DEA5303}" destId="{522CD25F-FF55-4FA0-997A-9DD3536B4B99}" srcOrd="1" destOrd="0" presId="urn:microsoft.com/office/officeart/2005/8/layout/list1"/>
    <dgm:cxn modelId="{D346AD36-7945-4BBD-8C37-AAAAE92E1688}" type="presOf" srcId="{0A03EA09-E287-455D-8B87-CF5E311BC699}" destId="{C01FFADB-0CDE-43E6-BF7E-7F01F5FAB633}" srcOrd="0" destOrd="0" presId="urn:microsoft.com/office/officeart/2005/8/layout/list1"/>
    <dgm:cxn modelId="{85A98274-A86C-4454-B2C1-5ED9F979892A}" srcId="{432D7150-B530-4430-9DF6-3637022944DC}" destId="{0A03EA09-E287-455D-8B87-CF5E311BC699}" srcOrd="0" destOrd="0" parTransId="{95D8E12C-2073-4365-ACF7-A5F20548FDF8}" sibTransId="{F0918565-4619-4192-8C16-F2DE4B2F81EF}"/>
    <dgm:cxn modelId="{113076D4-67A4-495E-B8FA-96BC6B805A93}" type="presOf" srcId="{432D7150-B530-4430-9DF6-3637022944DC}" destId="{037FC9EE-C897-413F-8937-358DFE98523B}" srcOrd="0" destOrd="0" presId="urn:microsoft.com/office/officeart/2005/8/layout/list1"/>
    <dgm:cxn modelId="{98C4F943-D80C-43E0-947C-9FC531479897}" type="presOf" srcId="{B2E4BFC5-330A-4648-A995-E12B0ED51585}" destId="{23E3606F-FD82-4AD0-8666-5E6EA43EA2BA}" srcOrd="1" destOrd="0" presId="urn:microsoft.com/office/officeart/2005/8/layout/list1"/>
    <dgm:cxn modelId="{581BEBD7-1678-4773-B5AB-444D1E5F736A}" srcId="{432D7150-B530-4430-9DF6-3637022944DC}" destId="{EC5DE685-056A-4882-BFB9-FFB4EC90DB50}" srcOrd="1" destOrd="0" parTransId="{F60D28C8-A26C-4DF8-8BEE-2E14FB1A3448}" sibTransId="{67D0F9A1-8BE0-4CA3-9E15-366055CA6972}"/>
    <dgm:cxn modelId="{587E4E06-286F-4E9A-B5E0-4DDCA22CC7CB}" type="presOf" srcId="{EC5DE685-056A-4882-BFB9-FFB4EC90DB50}" destId="{5288AD32-7411-46B2-8E17-6BE43CBE4E5F}" srcOrd="0" destOrd="0" presId="urn:microsoft.com/office/officeart/2005/8/layout/list1"/>
    <dgm:cxn modelId="{BE415C90-8300-455E-81AC-E3E6446388EE}" type="presParOf" srcId="{037FC9EE-C897-413F-8937-358DFE98523B}" destId="{B5D4476B-EB89-486C-B161-02AA5FA11B90}" srcOrd="0" destOrd="0" presId="urn:microsoft.com/office/officeart/2005/8/layout/list1"/>
    <dgm:cxn modelId="{1F83AB44-5996-4234-BC84-BE94253D3F57}" type="presParOf" srcId="{B5D4476B-EB89-486C-B161-02AA5FA11B90}" destId="{C01FFADB-0CDE-43E6-BF7E-7F01F5FAB633}" srcOrd="0" destOrd="0" presId="urn:microsoft.com/office/officeart/2005/8/layout/list1"/>
    <dgm:cxn modelId="{30175BF9-1471-4FF3-B0DF-99299C1A29CC}" type="presParOf" srcId="{B5D4476B-EB89-486C-B161-02AA5FA11B90}" destId="{9D55CF1F-30C2-4D05-BBEB-119E50B01BB3}" srcOrd="1" destOrd="0" presId="urn:microsoft.com/office/officeart/2005/8/layout/list1"/>
    <dgm:cxn modelId="{13691910-6C1F-448E-9869-7351F8678019}" type="presParOf" srcId="{037FC9EE-C897-413F-8937-358DFE98523B}" destId="{EA8C44E1-9005-47F2-967C-DBB790A4A0D8}" srcOrd="1" destOrd="0" presId="urn:microsoft.com/office/officeart/2005/8/layout/list1"/>
    <dgm:cxn modelId="{473C6A72-F8BA-4623-B0BB-6A3E269045F5}" type="presParOf" srcId="{037FC9EE-C897-413F-8937-358DFE98523B}" destId="{2418EBFE-CA28-4209-BFEE-3C95DCFD6A0B}" srcOrd="2" destOrd="0" presId="urn:microsoft.com/office/officeart/2005/8/layout/list1"/>
    <dgm:cxn modelId="{92B72AA2-3B29-4958-A955-FE4875457A05}" type="presParOf" srcId="{037FC9EE-C897-413F-8937-358DFE98523B}" destId="{06B7BC57-BAD2-45E4-90B7-F2525B19110A}" srcOrd="3" destOrd="0" presId="urn:microsoft.com/office/officeart/2005/8/layout/list1"/>
    <dgm:cxn modelId="{2C610C2B-CB18-495E-A25B-1812434AF320}" type="presParOf" srcId="{037FC9EE-C897-413F-8937-358DFE98523B}" destId="{B8BF2229-C63A-420B-94B1-1E73C7CB7545}" srcOrd="4" destOrd="0" presId="urn:microsoft.com/office/officeart/2005/8/layout/list1"/>
    <dgm:cxn modelId="{535D43FE-F2AE-42DE-A90B-AABA6D8DB4FE}" type="presParOf" srcId="{B8BF2229-C63A-420B-94B1-1E73C7CB7545}" destId="{5288AD32-7411-46B2-8E17-6BE43CBE4E5F}" srcOrd="0" destOrd="0" presId="urn:microsoft.com/office/officeart/2005/8/layout/list1"/>
    <dgm:cxn modelId="{F309B49D-29DA-4F10-A231-D825012E6013}" type="presParOf" srcId="{B8BF2229-C63A-420B-94B1-1E73C7CB7545}" destId="{940F7B31-EDDF-4089-9F63-42573324653D}" srcOrd="1" destOrd="0" presId="urn:microsoft.com/office/officeart/2005/8/layout/list1"/>
    <dgm:cxn modelId="{6D79A2CD-996A-4988-9832-3618F3BFE8F3}" type="presParOf" srcId="{037FC9EE-C897-413F-8937-358DFE98523B}" destId="{7B0F225D-2919-4C92-9E62-78F968B8EF71}" srcOrd="5" destOrd="0" presId="urn:microsoft.com/office/officeart/2005/8/layout/list1"/>
    <dgm:cxn modelId="{6922880F-AE97-402B-9B18-E18F17A89C6F}" type="presParOf" srcId="{037FC9EE-C897-413F-8937-358DFE98523B}" destId="{BA3C03C4-E473-438A-BB2C-18A8ACF9BF8F}" srcOrd="6" destOrd="0" presId="urn:microsoft.com/office/officeart/2005/8/layout/list1"/>
    <dgm:cxn modelId="{BF863232-9D50-41BE-9D01-B0A63C4F3D6F}" type="presParOf" srcId="{037FC9EE-C897-413F-8937-358DFE98523B}" destId="{75586A42-E656-466B-96A4-682CEB47FA21}" srcOrd="7" destOrd="0" presId="urn:microsoft.com/office/officeart/2005/8/layout/list1"/>
    <dgm:cxn modelId="{C49D3D6F-8338-45B0-95AD-226999DA541E}" type="presParOf" srcId="{037FC9EE-C897-413F-8937-358DFE98523B}" destId="{35637953-314F-45C0-9DA8-592A098BEA48}" srcOrd="8" destOrd="0" presId="urn:microsoft.com/office/officeart/2005/8/layout/list1"/>
    <dgm:cxn modelId="{4E84C19A-3C7C-41E8-B1C7-F07B9E9000BE}" type="presParOf" srcId="{35637953-314F-45C0-9DA8-592A098BEA48}" destId="{BE009FE4-DB7A-48D5-BF5E-8CAD75C4974E}" srcOrd="0" destOrd="0" presId="urn:microsoft.com/office/officeart/2005/8/layout/list1"/>
    <dgm:cxn modelId="{9638EB29-983F-4E48-BC85-5400471942F6}" type="presParOf" srcId="{35637953-314F-45C0-9DA8-592A098BEA48}" destId="{23E3606F-FD82-4AD0-8666-5E6EA43EA2BA}" srcOrd="1" destOrd="0" presId="urn:microsoft.com/office/officeart/2005/8/layout/list1"/>
    <dgm:cxn modelId="{A9F50421-1835-4615-B8CA-681FCD58BF19}" type="presParOf" srcId="{037FC9EE-C897-413F-8937-358DFE98523B}" destId="{17D7200F-6B14-4D9A-9C67-30B0994DD18E}" srcOrd="9" destOrd="0" presId="urn:microsoft.com/office/officeart/2005/8/layout/list1"/>
    <dgm:cxn modelId="{58A53A82-A1CF-4FD0-961C-96DACFE5DD8A}" type="presParOf" srcId="{037FC9EE-C897-413F-8937-358DFE98523B}" destId="{0E5FBFCF-382F-4F47-AA49-40FF81AD5EA9}" srcOrd="10" destOrd="0" presId="urn:microsoft.com/office/officeart/2005/8/layout/list1"/>
    <dgm:cxn modelId="{C1572B89-95A8-4B18-A84B-9D75411D4571}" type="presParOf" srcId="{037FC9EE-C897-413F-8937-358DFE98523B}" destId="{623DC55D-7CC8-499D-BC83-6D99006B57F1}" srcOrd="11" destOrd="0" presId="urn:microsoft.com/office/officeart/2005/8/layout/list1"/>
    <dgm:cxn modelId="{36618C92-1EE8-4ED6-85EE-D27DC54B30FB}" type="presParOf" srcId="{037FC9EE-C897-413F-8937-358DFE98523B}" destId="{CAF944B9-AF80-4B29-8DAE-DAD9F3E946D8}" srcOrd="12" destOrd="0" presId="urn:microsoft.com/office/officeart/2005/8/layout/list1"/>
    <dgm:cxn modelId="{795B5D4B-F32C-4F04-88C2-E9E28791D28F}" type="presParOf" srcId="{CAF944B9-AF80-4B29-8DAE-DAD9F3E946D8}" destId="{2C867B6C-DA75-419E-A1E2-CF64819D0903}" srcOrd="0" destOrd="0" presId="urn:microsoft.com/office/officeart/2005/8/layout/list1"/>
    <dgm:cxn modelId="{DD9D021C-229E-4B81-977A-3B4737A53CB1}" type="presParOf" srcId="{CAF944B9-AF80-4B29-8DAE-DAD9F3E946D8}" destId="{522CD25F-FF55-4FA0-997A-9DD3536B4B99}" srcOrd="1" destOrd="0" presId="urn:microsoft.com/office/officeart/2005/8/layout/list1"/>
    <dgm:cxn modelId="{65CC3061-1502-4CF4-8EAC-124554E82B8D}" type="presParOf" srcId="{037FC9EE-C897-413F-8937-358DFE98523B}" destId="{AF5967C9-D26F-4571-B956-C9408B1D7CA4}" srcOrd="13" destOrd="0" presId="urn:microsoft.com/office/officeart/2005/8/layout/list1"/>
    <dgm:cxn modelId="{BCFEF606-A7B5-439D-A7F5-5756A296316F}" type="presParOf" srcId="{037FC9EE-C897-413F-8937-358DFE98523B}" destId="{6E719BE3-1969-4325-8781-D5FBF2156E15}"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E9214-30B4-4004-84B1-3322F5195FFA}" type="datetimeFigureOut">
              <a:rPr lang="en-US" smtClean="0"/>
              <a:pPr/>
              <a:t>1/31/2024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804AC2-D5A7-4EA6-BEB7-E6A037A9C2D0}" type="slidenum">
              <a:rPr lang="en-US" smtClean="0"/>
              <a:pPr/>
              <a:t>‹#›</a:t>
            </a:fld>
            <a:endParaRPr lang="en-US"/>
          </a:p>
        </p:txBody>
      </p:sp>
    </p:spTree>
    <p:extLst>
      <p:ext uri="{BB962C8B-B14F-4D97-AF65-F5344CB8AC3E}">
        <p14:creationId xmlns:p14="http://schemas.microsoft.com/office/powerpoint/2010/main" xmlns="" val="1234735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a:extLst>
              <a:ext uri="{FF2B5EF4-FFF2-40B4-BE49-F238E27FC236}">
                <a16:creationId xmlns:a16="http://schemas.microsoft.com/office/drawing/2014/main" xmlns="" id="{4C9E4D27-36FB-465F-8A1C-241A9B0F2ABC}"/>
              </a:ext>
            </a:extLst>
          </p:cNvPr>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p>
        </p:txBody>
      </p:sp>
      <p:sp>
        <p:nvSpPr>
          <p:cNvPr id="4098" name="Text Box 2">
            <a:extLst>
              <a:ext uri="{FF2B5EF4-FFF2-40B4-BE49-F238E27FC236}">
                <a16:creationId xmlns:a16="http://schemas.microsoft.com/office/drawing/2014/main" xmlns="" id="{FA9C068F-07BC-4958-BC06-45D64E87B54C}"/>
              </a:ext>
            </a:extLst>
          </p:cNvPr>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marL="85725" indent="-85725" eaLnBrk="1">
              <a:lnSpc>
                <a:spcPct val="93000"/>
              </a:lnSpc>
              <a:spcBef>
                <a:spcPct val="0"/>
              </a:spcBef>
              <a:buSzPct val="45000"/>
              <a:buFont typeface="Wingdings" panose="05000000000000000000" pitchFamily="2" charset="2"/>
              <a:buNone/>
              <a:tabLst>
                <a:tab pos="723900" algn="l"/>
                <a:tab pos="1447800" algn="l"/>
                <a:tab pos="2171700" algn="l"/>
                <a:tab pos="2895600" algn="l"/>
                <a:tab pos="3619500" algn="l"/>
                <a:tab pos="4343400" algn="l"/>
                <a:tab pos="5067300" algn="l"/>
              </a:tabLst>
            </a:pPr>
            <a:r>
              <a:rPr lang="en-GB" altLang="en-US">
                <a:latin typeface="Arial" panose="020B0604020202020204" pitchFamily="34" charset="0"/>
                <a:cs typeface="msgothic" charset="0"/>
              </a:rPr>
              <a:t>Pathogenetic mechanisms of and host defense mechanisms against mucormycosis. To cause disease, the agents of mucormycosis must scavenge from the host sufficient iron for growth, must evade host phagocytic defense mechanisms, and must access vasculature to disseminate. A) In a normal host, primary defense mechanisms against mucormycosis include sequestration of iron in serum by specialized iron-binding proteins (1), phagocytes including circulating neutrophils (2a) and tissue macrophages (2b), and endothelial cells (3), which regulate vascular tone and permeability. Acting in concert, these mechanisms prevent establishment of infection in tissue and subsequent endovascular invasion. B) In susceptible hosts, normal defense mechanisms break down. For example, in diabetic ketoacidosis (DKA), the acidic pH of the serum causes dissociation of free iron from sequestering proteins (1). This release of free iron allows rapid fungal growth. Defects in phagocytic defense mechanisms (2), for example, deficiency in cell number (neutropenia) or functional defects caused by corticosteroids or the hyperglycemia and acidosis of diabetic ketoacidosis, allow proliferation of the fungus. Finally, adherence to and damage of endothelial cells by the fungus (3) allows fungal angioinvasion and vessel thrombosis and subsequent tissue necrosis and dissemination of the fungal infection.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6">
            <a:extLst>
              <a:ext uri="{FF2B5EF4-FFF2-40B4-BE49-F238E27FC236}">
                <a16:creationId xmlns:a16="http://schemas.microsoft.com/office/drawing/2014/main" xmlns="" id="{3DAC1F8E-A295-4EDB-93DF-FDD2572A02CC}"/>
              </a:ext>
            </a:extLst>
          </p:cNvPr>
          <p:cNvSpPr>
            <a:spLocks noGrp="1" noChangeArrowheads="1"/>
          </p:cNvSpPr>
          <p:nvPr>
            <p:ph type="sldNum" sz="quarter"/>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buClr>
                <a:srgbClr val="000000"/>
              </a:buClr>
              <a:buSzPct val="100000"/>
              <a:buFont typeface="Times New Roman" panose="02020603050405020304" pitchFamily="18" charset="0"/>
              <a:tabLst>
                <a:tab pos="723900" algn="l"/>
                <a:tab pos="1447800" algn="l"/>
                <a:tab pos="2171700" algn="l"/>
                <a:tab pos="2895600" algn="l"/>
              </a:tabLst>
              <a:defRPr sz="1400">
                <a:solidFill>
                  <a:schemeClr val="bg1"/>
                </a:solidFill>
                <a:latin typeface="Arial" panose="020B0604020202020204" pitchFamily="34" charset="0"/>
                <a:ea typeface="ＭＳ Ｐゴシック" panose="020B0600070205080204" pitchFamily="34" charset="-128"/>
              </a:defRPr>
            </a:lvl1pPr>
            <a:lvl2pPr>
              <a:buClr>
                <a:srgbClr val="000000"/>
              </a:buClr>
              <a:buSzPct val="100000"/>
              <a:buFont typeface="Times New Roman" panose="02020603050405020304" pitchFamily="18" charset="0"/>
              <a:tabLst>
                <a:tab pos="723900" algn="l"/>
                <a:tab pos="1447800" algn="l"/>
                <a:tab pos="2171700" algn="l"/>
                <a:tab pos="2895600" algn="l"/>
              </a:tabLst>
              <a:defRPr sz="1400">
                <a:solidFill>
                  <a:schemeClr val="bg1"/>
                </a:solidFill>
                <a:latin typeface="Arial" panose="020B0604020202020204" pitchFamily="34" charset="0"/>
                <a:ea typeface="ＭＳ Ｐゴシック" panose="020B0600070205080204" pitchFamily="34" charset="-128"/>
              </a:defRPr>
            </a:lvl2pPr>
            <a:lvl3pPr>
              <a:buClr>
                <a:srgbClr val="000000"/>
              </a:buClr>
              <a:buSzPct val="100000"/>
              <a:buFont typeface="Times New Roman" panose="02020603050405020304" pitchFamily="18" charset="0"/>
              <a:tabLst>
                <a:tab pos="723900" algn="l"/>
                <a:tab pos="1447800" algn="l"/>
                <a:tab pos="2171700" algn="l"/>
                <a:tab pos="2895600" algn="l"/>
              </a:tabLst>
              <a:defRPr sz="1400">
                <a:solidFill>
                  <a:schemeClr val="bg1"/>
                </a:solidFill>
                <a:latin typeface="Arial" panose="020B0604020202020204" pitchFamily="34" charset="0"/>
                <a:ea typeface="ＭＳ Ｐゴシック" panose="020B0600070205080204" pitchFamily="34" charset="-128"/>
              </a:defRPr>
            </a:lvl3pPr>
            <a:lvl4pPr>
              <a:buClr>
                <a:srgbClr val="000000"/>
              </a:buClr>
              <a:buSzPct val="100000"/>
              <a:buFont typeface="Times New Roman" panose="02020603050405020304" pitchFamily="18" charset="0"/>
              <a:tabLst>
                <a:tab pos="723900" algn="l"/>
                <a:tab pos="1447800" algn="l"/>
                <a:tab pos="2171700" algn="l"/>
                <a:tab pos="2895600" algn="l"/>
              </a:tabLst>
              <a:defRPr sz="1400">
                <a:solidFill>
                  <a:schemeClr val="bg1"/>
                </a:solidFill>
                <a:latin typeface="Arial" panose="020B0604020202020204" pitchFamily="34" charset="0"/>
                <a:ea typeface="ＭＳ Ｐゴシック" panose="020B0600070205080204" pitchFamily="34" charset="-128"/>
              </a:defRPr>
            </a:lvl4pPr>
            <a:lvl5pPr>
              <a:buClr>
                <a:srgbClr val="000000"/>
              </a:buClr>
              <a:buSzPct val="100000"/>
              <a:buFont typeface="Times New Roman" panose="02020603050405020304" pitchFamily="18" charset="0"/>
              <a:tabLst>
                <a:tab pos="723900" algn="l"/>
                <a:tab pos="1447800" algn="l"/>
                <a:tab pos="2171700" algn="l"/>
                <a:tab pos="2895600" algn="l"/>
              </a:tabLst>
              <a:defRPr sz="1400">
                <a:solidFill>
                  <a:schemeClr val="bg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400">
                <a:solidFill>
                  <a:schemeClr val="bg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400">
                <a:solidFill>
                  <a:schemeClr val="bg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400">
                <a:solidFill>
                  <a:schemeClr val="bg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400">
                <a:solidFill>
                  <a:schemeClr val="bg1"/>
                </a:solidFill>
                <a:latin typeface="Arial" panose="020B0604020202020204" pitchFamily="34" charset="0"/>
                <a:ea typeface="ＭＳ Ｐゴシック" panose="020B0600070205080204" pitchFamily="34" charset="-128"/>
              </a:defRPr>
            </a:lvl9pPr>
          </a:lstStyle>
          <a:p>
            <a:fld id="{EC7A8D1B-4CBF-44FA-9727-8EA6922E8F7A}" type="slidenum">
              <a:rPr lang="en-US" altLang="en-US">
                <a:solidFill>
                  <a:srgbClr val="303D22"/>
                </a:solidFill>
              </a:rPr>
              <a:pPr/>
              <a:t>17</a:t>
            </a:fld>
            <a:endParaRPr lang="en-US" altLang="en-US">
              <a:solidFill>
                <a:srgbClr val="303D22"/>
              </a:solidFill>
            </a:endParaRPr>
          </a:p>
        </p:txBody>
      </p:sp>
      <p:sp>
        <p:nvSpPr>
          <p:cNvPr id="4099" name="Rectangle 1">
            <a:extLst>
              <a:ext uri="{FF2B5EF4-FFF2-40B4-BE49-F238E27FC236}">
                <a16:creationId xmlns:a16="http://schemas.microsoft.com/office/drawing/2014/main" xmlns="" id="{731B8662-7DEF-4C80-9134-62BCCF643B58}"/>
              </a:ext>
            </a:extLst>
          </p:cNvPr>
          <p:cNvSpPr txBox="1">
            <a:spLocks noGrp="1" noRot="1" noChangeAspect="1" noChangeArrowheads="1" noTextEdit="1"/>
          </p:cNvSpPr>
          <p:nvPr>
            <p:ph type="sldImg"/>
          </p:nvPr>
        </p:nvSpPr>
        <p:spPr>
          <a:xfrm>
            <a:off x="1587500" y="1006475"/>
            <a:ext cx="4595813" cy="344805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4100" name="Text Box 2">
            <a:extLst>
              <a:ext uri="{FF2B5EF4-FFF2-40B4-BE49-F238E27FC236}">
                <a16:creationId xmlns:a16="http://schemas.microsoft.com/office/drawing/2014/main" xmlns="" id="{727E1F79-B075-49DA-AF95-D83078B86D72}"/>
              </a:ext>
            </a:extLst>
          </p:cNvPr>
          <p:cNvSpPr txBox="1">
            <a:spLocks noGrp="1" noChangeArrowheads="1"/>
          </p:cNvSpPr>
          <p:nvPr>
            <p:ph type="body" idx="1"/>
          </p:nvPr>
        </p:nvSpPr>
        <p:spPr>
          <a:xfrm>
            <a:off x="1185863" y="4787900"/>
            <a:ext cx="5407025" cy="793273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tIns="17640"/>
          <a:lstStyle/>
          <a:p>
            <a:pPr marL="215900" indent="-214313" eaLnBrk="1">
              <a:lnSpc>
                <a:spcPct val="93000"/>
              </a:lnSpc>
              <a:spcBef>
                <a:spcPct val="0"/>
              </a:spcBef>
              <a:tabLst>
                <a:tab pos="723900" algn="l"/>
                <a:tab pos="1447800" algn="l"/>
                <a:tab pos="2171700" algn="l"/>
                <a:tab pos="2895600" algn="l"/>
                <a:tab pos="3619500" algn="l"/>
                <a:tab pos="4343400" algn="l"/>
                <a:tab pos="5067300" algn="l"/>
              </a:tabLst>
            </a:pPr>
            <a:r>
              <a:rPr lang="en-US" altLang="en-US" sz="2000">
                <a:latin typeface="Arial" panose="020B0604020202020204" pitchFamily="34" charset="0"/>
                <a:cs typeface="Baekmuk Batang" charset="0"/>
              </a:rPr>
              <a:t>Rhino‐orbital mucormycosis in a patient with COVID‐19. (A) Black eschar over the right nasal wall, and malar and periorbital regions. (B) Complete opacification of the right maxillary sinus (white arrows) and anterior ethmoidal air cells (blue arrow) on noncontrast computed tomography. (C) Abnormal focal signal intensity in the right intraorbital fat (arrows) without abscess formation on magnetic resonance imaging of the orbits. COVID‐19, coronavirus disease 2019.</a:t>
            </a:r>
          </a:p>
          <a:p>
            <a:pPr marL="215900" indent="-214313" eaLnBrk="1">
              <a:lnSpc>
                <a:spcPct val="93000"/>
              </a:lnSpc>
              <a:spcBef>
                <a:spcPct val="0"/>
              </a:spcBef>
              <a:tabLst>
                <a:tab pos="723900" algn="l"/>
                <a:tab pos="1447800" algn="l"/>
                <a:tab pos="2171700" algn="l"/>
                <a:tab pos="2895600" algn="l"/>
                <a:tab pos="3619500" algn="l"/>
                <a:tab pos="4343400" algn="l"/>
                <a:tab pos="5067300" algn="l"/>
              </a:tabLst>
            </a:pPr>
            <a:r>
              <a:rPr lang="en-US" altLang="en-US" sz="2000">
                <a:latin typeface="Arial" panose="020B0604020202020204" pitchFamily="34" charset="0"/>
                <a:cs typeface="Baekmuk Batang" charset="0"/>
              </a:rPr>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xmlns="" id="{F98F9678-1442-4536-90F5-E33D9C2D56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7107" name="Notes Placeholder 2">
            <a:extLst>
              <a:ext uri="{FF2B5EF4-FFF2-40B4-BE49-F238E27FC236}">
                <a16:creationId xmlns:a16="http://schemas.microsoft.com/office/drawing/2014/main" xmlns="" id="{BD057AC2-7C9C-40C7-A017-E9F40A811873}"/>
              </a:ext>
            </a:extLst>
          </p:cNvPr>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7108" name="Slide Number Placeholder 3">
            <a:extLst>
              <a:ext uri="{FF2B5EF4-FFF2-40B4-BE49-F238E27FC236}">
                <a16:creationId xmlns:a16="http://schemas.microsoft.com/office/drawing/2014/main" xmlns="" id="{801E18C3-9317-4B18-9377-90129B693B6A}"/>
              </a:ext>
            </a:extLst>
          </p:cNvPr>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EA4377A4-1266-4A87-95CD-8BCF0DDAB328}" type="slidenum">
              <a:rPr lang="en-US" altLang="en-US"/>
              <a:pPr/>
              <a:t>24</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D804AC2-D5A7-4EA6-BEB7-E6A037A9C2D0}" type="slidenum">
              <a:rPr lang="en-US" smtClean="0"/>
              <a:pPr/>
              <a:t>25</a:t>
            </a:fld>
            <a:endParaRPr lang="en-US"/>
          </a:p>
        </p:txBody>
      </p:sp>
    </p:spTree>
    <p:extLst>
      <p:ext uri="{BB962C8B-B14F-4D97-AF65-F5344CB8AC3E}">
        <p14:creationId xmlns:p14="http://schemas.microsoft.com/office/powerpoint/2010/main" xmlns="" val="3091961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127CDA-AB6E-4837-A81C-439FF5733340}"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127CDA-AB6E-4837-A81C-439FF5733340}"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127CDA-AB6E-4837-A81C-439FF5733340}"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xmlns="" val="1721980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127CDA-AB6E-4837-A81C-439FF5733340}"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127CDA-AB6E-4837-A81C-439FF5733340}"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127CDA-AB6E-4837-A81C-439FF5733340}"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127CDA-AB6E-4837-A81C-439FF5733340}" type="datetimeFigureOut">
              <a:rPr lang="en-US" smtClean="0"/>
              <a:pPr/>
              <a:t>1/31/2024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2127CDA-AB6E-4837-A81C-439FF5733340}" type="datetimeFigureOut">
              <a:rPr lang="en-US" smtClean="0"/>
              <a:pPr/>
              <a:t>1/31/2024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127CDA-AB6E-4837-A81C-439FF5733340}" type="datetimeFigureOut">
              <a:rPr lang="en-US" smtClean="0"/>
              <a:pPr/>
              <a:t>1/31/2024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127CDA-AB6E-4837-A81C-439FF5733340}"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127CDA-AB6E-4837-A81C-439FF5733340}"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995236-A795-4F31-95B1-E1B79B9DF6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127CDA-AB6E-4837-A81C-439FF5733340}" type="datetimeFigureOut">
              <a:rPr lang="en-US" smtClean="0"/>
              <a:pPr/>
              <a:t>1/31/2024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95236-A795-4F31-95B1-E1B79B9DF6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sr-Cyrl-RS" sz="3600" dirty="0">
                <a:latin typeface="Comic Sans MS" pitchFamily="66" charset="0"/>
              </a:rPr>
              <a:t>Гљивичне инфекције у тропским крајевима</a:t>
            </a:r>
            <a:endParaRPr lang="en-US" sz="3600" dirty="0">
              <a:latin typeface="Comic Sans MS" pitchFamily="66" charset="0"/>
            </a:endParaRPr>
          </a:p>
        </p:txBody>
      </p:sp>
      <p:sp>
        <p:nvSpPr>
          <p:cNvPr id="3" name="Subtitle 2"/>
          <p:cNvSpPr>
            <a:spLocks noGrp="1"/>
          </p:cNvSpPr>
          <p:nvPr>
            <p:ph type="subTitle" idx="1"/>
          </p:nvPr>
        </p:nvSpPr>
        <p:spPr>
          <a:xfrm>
            <a:off x="1371600" y="5085184"/>
            <a:ext cx="6400800" cy="553616"/>
          </a:xfrm>
        </p:spPr>
        <p:txBody>
          <a:bodyPr>
            <a:normAutofit/>
          </a:bodyPr>
          <a:lstStyle/>
          <a:p>
            <a:r>
              <a:rPr lang="sr-Cyrl-RS" sz="2000" smtClean="0">
                <a:latin typeface="Comic Sans MS" pitchFamily="66" charset="0"/>
              </a:rPr>
              <a:t>Проф. </a:t>
            </a:r>
            <a:r>
              <a:rPr lang="sr-Cyrl-CS" sz="2000" dirty="0">
                <a:latin typeface="Comic Sans MS" pitchFamily="66" charset="0"/>
              </a:rPr>
              <a:t>Д</a:t>
            </a:r>
            <a:r>
              <a:rPr lang="sr-Cyrl-RS" sz="2000" dirty="0">
                <a:latin typeface="Comic Sans MS" pitchFamily="66" charset="0"/>
              </a:rPr>
              <a:t>р Биљана Поповска Јовичић</a:t>
            </a:r>
            <a:endParaRPr lang="en-US" sz="2000" dirty="0">
              <a:latin typeface="Comic Sans MS"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048360DA-4F78-4C19-AF45-D4CAEB827486}"/>
              </a:ext>
            </a:extLst>
          </p:cNvPr>
          <p:cNvSpPr>
            <a:spLocks noGrp="1"/>
          </p:cNvSpPr>
          <p:nvPr>
            <p:ph type="title"/>
          </p:nvPr>
        </p:nvSpPr>
        <p:spPr>
          <a:xfrm>
            <a:off x="1792288" y="5373216"/>
            <a:ext cx="5486400" cy="720080"/>
          </a:xfrm>
          <a:ln>
            <a:solidFill>
              <a:schemeClr val="tx2"/>
            </a:solidFill>
          </a:ln>
        </p:spPr>
        <p:txBody>
          <a:bodyPr>
            <a:noAutofit/>
          </a:bodyPr>
          <a:lstStyle/>
          <a:p>
            <a:r>
              <a:rPr lang="en-US" sz="3200"/>
              <a:t>M</a:t>
            </a:r>
            <a:r>
              <a:rPr lang="sr-Cyrl-RS" sz="3200"/>
              <a:t>укормикоза (Зигомикоза)</a:t>
            </a:r>
            <a:endParaRPr lang="en-US" sz="3200"/>
          </a:p>
        </p:txBody>
      </p:sp>
      <p:pic>
        <p:nvPicPr>
          <p:cNvPr id="9" name="Picture Placeholder 8">
            <a:extLst>
              <a:ext uri="{FF2B5EF4-FFF2-40B4-BE49-F238E27FC236}">
                <a16:creationId xmlns:a16="http://schemas.microsoft.com/office/drawing/2014/main" xmlns="" id="{6213C157-7396-4015-B840-5BFEB934B5F7}"/>
              </a:ext>
            </a:extLst>
          </p:cNvPr>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t="12500" b="12500"/>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a:latin typeface="Comic Sans MS" panose="030F0702030302020204" pitchFamily="66" charset="0"/>
              </a:rPr>
              <a:t>Мукормикозис- етиологија</a:t>
            </a:r>
            <a:endParaRPr lang="en-US" sz="3200">
              <a:latin typeface="Comic Sans MS" panose="030F0702030302020204" pitchFamily="66" charset="0"/>
            </a:endParaRPr>
          </a:p>
        </p:txBody>
      </p:sp>
      <p:sp>
        <p:nvSpPr>
          <p:cNvPr id="3" name="Content Placeholder 2"/>
          <p:cNvSpPr>
            <a:spLocks noGrp="1"/>
          </p:cNvSpPr>
          <p:nvPr>
            <p:ph sz="half" idx="1"/>
          </p:nvPr>
        </p:nvSpPr>
        <p:spPr>
          <a:xfrm>
            <a:off x="457200" y="2060848"/>
            <a:ext cx="4038600" cy="4065315"/>
          </a:xfrm>
        </p:spPr>
        <p:txBody>
          <a:bodyPr/>
          <a:lstStyle/>
          <a:p>
            <a:r>
              <a:rPr lang="sr-Cyrl-RS" sz="2000">
                <a:latin typeface="Cambria" panose="02040503050406030204" pitchFamily="18" charset="0"/>
                <a:ea typeface="Cambria" panose="02040503050406030204" pitchFamily="18" charset="0"/>
              </a:rPr>
              <a:t>Изузетно инвазивне и прогресивне инфекције</a:t>
            </a:r>
          </a:p>
          <a:p>
            <a:pPr marL="0" indent="0">
              <a:buNone/>
            </a:pPr>
            <a:endParaRPr lang="sr-Cyrl-RS" sz="2000">
              <a:latin typeface="Cambria" panose="02040503050406030204" pitchFamily="18" charset="0"/>
              <a:ea typeface="Cambria" panose="02040503050406030204" pitchFamily="18" charset="0"/>
            </a:endParaRPr>
          </a:p>
          <a:p>
            <a:r>
              <a:rPr lang="sr-Cyrl-RS" sz="2000">
                <a:latin typeface="Cambria" panose="02040503050406030204" pitchFamily="18" charset="0"/>
                <a:ea typeface="Cambria" panose="02040503050406030204" pitchFamily="18" charset="0"/>
              </a:rPr>
              <a:t>Висока стопа морталитета и морбидитета</a:t>
            </a:r>
          </a:p>
          <a:p>
            <a:pPr marL="0" indent="0">
              <a:buNone/>
            </a:pPr>
            <a:endParaRPr lang="sr-Cyrl-RS" sz="2000">
              <a:latin typeface="Cambria" panose="02040503050406030204" pitchFamily="18" charset="0"/>
              <a:ea typeface="Cambria" panose="02040503050406030204" pitchFamily="18" charset="0"/>
            </a:endParaRPr>
          </a:p>
          <a:p>
            <a:r>
              <a:rPr lang="sr-Cyrl-RS" sz="2000">
                <a:latin typeface="Cambria" panose="02040503050406030204" pitchFamily="18" charset="0"/>
                <a:ea typeface="Cambria" panose="02040503050406030204" pitchFamily="18" charset="0"/>
              </a:rPr>
              <a:t>Дијабетесна кетоацидоза и неутропенија</a:t>
            </a:r>
          </a:p>
          <a:p>
            <a:pPr marL="0" indent="0">
              <a:buNone/>
            </a:pPr>
            <a:endParaRPr lang="sr-Cyrl-RS" sz="2000">
              <a:latin typeface="Cambria" panose="02040503050406030204" pitchFamily="18" charset="0"/>
              <a:ea typeface="Cambria" panose="02040503050406030204" pitchFamily="18" charset="0"/>
            </a:endParaRPr>
          </a:p>
          <a:p>
            <a:r>
              <a:rPr lang="sr-Cyrl-RS" sz="2000">
                <a:latin typeface="Cambria" panose="02040503050406030204" pitchFamily="18" charset="0"/>
                <a:ea typeface="Cambria" panose="02040503050406030204" pitchFamily="18" charset="0"/>
              </a:rPr>
              <a:t>Род </a:t>
            </a:r>
            <a:r>
              <a:rPr lang="sr-Latn-RS" sz="2000">
                <a:latin typeface="Cambria" panose="02040503050406030204" pitchFamily="18" charset="0"/>
                <a:ea typeface="Cambria" panose="02040503050406030204" pitchFamily="18" charset="0"/>
              </a:rPr>
              <a:t>Mucorales- Rhizopus oryzae </a:t>
            </a:r>
            <a:r>
              <a:rPr lang="sr-Cyrl-RS" sz="2000">
                <a:latin typeface="Cambria" panose="02040503050406030204" pitchFamily="18" charset="0"/>
                <a:ea typeface="Cambria" panose="02040503050406030204" pitchFamily="18" charset="0"/>
              </a:rPr>
              <a:t>најчешчи узрочник</a:t>
            </a:r>
          </a:p>
          <a:p>
            <a:endParaRPr lang="en-US"/>
          </a:p>
        </p:txBody>
      </p:sp>
      <p:pic>
        <p:nvPicPr>
          <p:cNvPr id="6" name="Content Placeholder 5">
            <a:extLst>
              <a:ext uri="{FF2B5EF4-FFF2-40B4-BE49-F238E27FC236}">
                <a16:creationId xmlns:a16="http://schemas.microsoft.com/office/drawing/2014/main" xmlns="" id="{C4A9BC03-946E-4923-BB92-9D2645C8E8AE}"/>
              </a:ext>
            </a:extLst>
          </p:cNvPr>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4648200" y="3014761"/>
            <a:ext cx="4038600" cy="16968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itle 4">
            <a:extLst>
              <a:ext uri="{FF2B5EF4-FFF2-40B4-BE49-F238E27FC236}">
                <a16:creationId xmlns:a16="http://schemas.microsoft.com/office/drawing/2014/main" xmlns="" id="{4AF3312E-DC24-490F-9575-B617484708C2}"/>
              </a:ext>
            </a:extLst>
          </p:cNvPr>
          <p:cNvSpPr txBox="1">
            <a:spLocks/>
          </p:cNvSpPr>
          <p:nvPr/>
        </p:nvSpPr>
        <p:spPr>
          <a:xfrm>
            <a:off x="5148064" y="5373216"/>
            <a:ext cx="3384376" cy="720080"/>
          </a:xfrm>
          <a:prstGeom prst="rect">
            <a:avLst/>
          </a:prstGeom>
          <a:ln>
            <a:solidFill>
              <a:schemeClr val="accent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sr-Cyrl-RS" sz="1800"/>
              <a:t>А)</a:t>
            </a:r>
            <a:r>
              <a:rPr lang="sr-Cyrl-RS" sz="1600"/>
              <a:t>Хистопатололошки налаз у ЦНС-у </a:t>
            </a:r>
            <a:r>
              <a:rPr lang="sr-Latn-RS" sz="1600"/>
              <a:t>Rhizopus oryzae</a:t>
            </a:r>
            <a:endParaRPr lang="sr-Cyrl-RS" sz="1600"/>
          </a:p>
          <a:p>
            <a:pPr algn="l"/>
            <a:r>
              <a:rPr lang="sr-Cyrl-RS" sz="1600"/>
              <a:t>Б)Хифа инадира паренхим</a:t>
            </a:r>
            <a:endParaRPr lang="en-US" sz="16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a:latin typeface="Comic Sans MS" panose="030F0702030302020204" pitchFamily="66" charset="0"/>
              </a:rPr>
              <a:t>Мукормикоза-епидемиологија</a:t>
            </a:r>
            <a:endParaRPr lang="en-US" sz="3200">
              <a:latin typeface="Comic Sans MS" panose="030F0702030302020204" pitchFamily="66" charset="0"/>
            </a:endParaRPr>
          </a:p>
        </p:txBody>
      </p:sp>
      <p:sp>
        <p:nvSpPr>
          <p:cNvPr id="5" name="Content Placeholder 4">
            <a:extLst>
              <a:ext uri="{FF2B5EF4-FFF2-40B4-BE49-F238E27FC236}">
                <a16:creationId xmlns:a16="http://schemas.microsoft.com/office/drawing/2014/main" xmlns="" id="{4142C91F-F930-455A-8E60-C4DEF669A930}"/>
              </a:ext>
            </a:extLst>
          </p:cNvPr>
          <p:cNvSpPr>
            <a:spLocks noGrp="1"/>
          </p:cNvSpPr>
          <p:nvPr>
            <p:ph idx="1"/>
          </p:nvPr>
        </p:nvSpPr>
        <p:spPr/>
        <p:txBody>
          <a:bodyPr>
            <a:normAutofit/>
          </a:bodyPr>
          <a:lstStyle/>
          <a:p>
            <a:r>
              <a:rPr lang="sr-Cyrl-RS" sz="2400">
                <a:solidFill>
                  <a:srgbClr val="C00000"/>
                </a:solidFill>
                <a:latin typeface="Cambria" panose="02040503050406030204" pitchFamily="18" charset="0"/>
                <a:ea typeface="Cambria" panose="02040503050406030204" pitchFamily="18" charset="0"/>
              </a:rPr>
              <a:t>Најчешће обољеваљу пацијенти:</a:t>
            </a:r>
          </a:p>
          <a:p>
            <a:pPr marL="0" indent="0">
              <a:buNone/>
            </a:pPr>
            <a:endParaRPr lang="sr-Cyrl-RS" sz="2400">
              <a:latin typeface="Cambria" panose="02040503050406030204" pitchFamily="18" charset="0"/>
              <a:ea typeface="Cambria" panose="02040503050406030204" pitchFamily="18" charset="0"/>
            </a:endParaRPr>
          </a:p>
          <a:p>
            <a:pPr>
              <a:buFont typeface="Wingdings" panose="05000000000000000000" pitchFamily="2" charset="2"/>
              <a:buChar char="ü"/>
            </a:pPr>
            <a:r>
              <a:rPr lang="sr-Latn-RS" sz="2000">
                <a:latin typeface="Cambria" panose="02040503050406030204" pitchFamily="18" charset="0"/>
                <a:ea typeface="Cambria" panose="02040503050406030204" pitchFamily="18" charset="0"/>
              </a:rPr>
              <a:t>Diabetes mellitus (DM)</a:t>
            </a:r>
            <a:endParaRPr lang="sr-Cyrl-RS" sz="2000">
              <a:latin typeface="Cambria" panose="02040503050406030204" pitchFamily="18" charset="0"/>
              <a:ea typeface="Cambria" panose="02040503050406030204" pitchFamily="18" charset="0"/>
            </a:endParaRPr>
          </a:p>
          <a:p>
            <a:pPr marL="0" indent="0">
              <a:buNone/>
            </a:pPr>
            <a:endParaRPr lang="sr-Latn-RS" sz="2000">
              <a:latin typeface="Cambria" panose="02040503050406030204" pitchFamily="18" charset="0"/>
              <a:ea typeface="Cambria" panose="02040503050406030204" pitchFamily="18" charset="0"/>
            </a:endParaRPr>
          </a:p>
          <a:p>
            <a:pPr>
              <a:buFont typeface="Wingdings" panose="05000000000000000000" pitchFamily="2" charset="2"/>
              <a:buChar char="ü"/>
            </a:pPr>
            <a:r>
              <a:rPr lang="sr-Cyrl-RS" sz="2000">
                <a:latin typeface="Cambria" panose="02040503050406030204" pitchFamily="18" charset="0"/>
                <a:ea typeface="Cambria" panose="02040503050406030204" pitchFamily="18" charset="0"/>
              </a:rPr>
              <a:t>Трансплантацијом органа</a:t>
            </a:r>
          </a:p>
          <a:p>
            <a:pPr marL="0" indent="0">
              <a:buNone/>
            </a:pPr>
            <a:endParaRPr lang="sr-Cyrl-RS" sz="2000">
              <a:latin typeface="Cambria" panose="02040503050406030204" pitchFamily="18" charset="0"/>
              <a:ea typeface="Cambria" panose="02040503050406030204" pitchFamily="18" charset="0"/>
            </a:endParaRPr>
          </a:p>
          <a:p>
            <a:pPr>
              <a:buFont typeface="Wingdings" panose="05000000000000000000" pitchFamily="2" charset="2"/>
              <a:buChar char="ü"/>
            </a:pPr>
            <a:r>
              <a:rPr lang="sr-Cyrl-RS" sz="2000">
                <a:latin typeface="Cambria" panose="02040503050406030204" pitchFamily="18" charset="0"/>
                <a:ea typeface="Cambria" panose="02040503050406030204" pitchFamily="18" charset="0"/>
              </a:rPr>
              <a:t>Неутропенијом</a:t>
            </a:r>
          </a:p>
          <a:p>
            <a:pPr marL="0" indent="0">
              <a:buNone/>
            </a:pPr>
            <a:endParaRPr lang="sr-Cyrl-RS" sz="2000">
              <a:latin typeface="Cambria" panose="02040503050406030204" pitchFamily="18" charset="0"/>
              <a:ea typeface="Cambria" panose="02040503050406030204" pitchFamily="18" charset="0"/>
            </a:endParaRPr>
          </a:p>
          <a:p>
            <a:pPr>
              <a:buFont typeface="Wingdings" panose="05000000000000000000" pitchFamily="2" charset="2"/>
              <a:buChar char="ü"/>
            </a:pPr>
            <a:r>
              <a:rPr lang="sr-Cyrl-RS" sz="2000">
                <a:latin typeface="Cambria" panose="02040503050406030204" pitchFamily="18" charset="0"/>
                <a:ea typeface="Cambria" panose="02040503050406030204" pitchFamily="18" charset="0"/>
              </a:rPr>
              <a:t>Малигним болестима</a:t>
            </a:r>
            <a:endParaRPr lang="en-US" sz="2000">
              <a:latin typeface="Cambria" panose="02040503050406030204" pitchFamily="18" charset="0"/>
              <a:ea typeface="Cambria" panose="020405030504060302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a:extLst>
              <a:ext uri="{FF2B5EF4-FFF2-40B4-BE49-F238E27FC236}">
                <a16:creationId xmlns:a16="http://schemas.microsoft.com/office/drawing/2014/main" xmlns="" id="{43E63C38-5D25-425E-9B06-42038D1FAC28}"/>
              </a:ext>
            </a:extLst>
          </p:cNvPr>
          <p:cNvSpPr txBox="1">
            <a:spLocks noChangeArrowheads="1"/>
          </p:cNvSpPr>
          <p:nvPr/>
        </p:nvSpPr>
        <p:spPr bwMode="auto">
          <a:xfrm>
            <a:off x="325441" y="260648"/>
            <a:ext cx="8493120" cy="43056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cs typeface="msgothic" charset="0"/>
              </a:defRPr>
            </a:lvl9pPr>
          </a:lstStyle>
          <a:p>
            <a:pPr algn="ctr"/>
            <a:r>
              <a:rPr lang="sr-Cyrl-RS" altLang="en-US" sz="2000" b="1">
                <a:latin typeface="Cambria" panose="02040503050406030204" pitchFamily="18" charset="0"/>
                <a:ea typeface="Cambria" panose="02040503050406030204" pitchFamily="18" charset="0"/>
              </a:rPr>
              <a:t>Патогенетски механизми и одбрана домаћина против мукормикозе</a:t>
            </a:r>
            <a:endParaRPr lang="en-GB" altLang="en-US" sz="2000" b="1">
              <a:latin typeface="Cambria" panose="02040503050406030204" pitchFamily="18" charset="0"/>
              <a:ea typeface="Cambria" panose="02040503050406030204" pitchFamily="18" charset="0"/>
            </a:endParaRPr>
          </a:p>
        </p:txBody>
      </p:sp>
      <p:pic>
        <p:nvPicPr>
          <p:cNvPr id="3074" name="Picture 2">
            <a:extLst>
              <a:ext uri="{FF2B5EF4-FFF2-40B4-BE49-F238E27FC236}">
                <a16:creationId xmlns:a16="http://schemas.microsoft.com/office/drawing/2014/main" xmlns="" id="{0D4CB8F7-CB4E-49DA-98FE-5BBC1D1970D8}"/>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1680" y="6319081"/>
            <a:ext cx="8294400" cy="43056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3075" name="Picture 3">
            <a:extLst>
              <a:ext uri="{FF2B5EF4-FFF2-40B4-BE49-F238E27FC236}">
                <a16:creationId xmlns:a16="http://schemas.microsoft.com/office/drawing/2014/main" xmlns="" id="{BCCA5A2D-4140-40EB-B5D5-E91C991D8EF6}"/>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42560" y="979561"/>
            <a:ext cx="7061760" cy="489312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3076" name="Text Box 4">
            <a:extLst>
              <a:ext uri="{FF2B5EF4-FFF2-40B4-BE49-F238E27FC236}">
                <a16:creationId xmlns:a16="http://schemas.microsoft.com/office/drawing/2014/main" xmlns="" id="{B77E48B6-9B2D-44CD-A04B-B65C4A472527}"/>
              </a:ext>
            </a:extLst>
          </p:cNvPr>
          <p:cNvSpPr txBox="1">
            <a:spLocks noChangeArrowheads="1"/>
          </p:cNvSpPr>
          <p:nvPr/>
        </p:nvSpPr>
        <p:spPr bwMode="auto">
          <a:xfrm>
            <a:off x="1042561" y="5972041"/>
            <a:ext cx="3918240" cy="3096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1pPr>
            <a:lvl2pPr>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2pPr>
            <a:lvl3pPr>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3pPr>
            <a:lvl4pPr>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4pPr>
            <a:lvl5pPr>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9pPr>
          </a:lstStyle>
          <a:p>
            <a:r>
              <a:rPr lang="en-GB" altLang="en-US" sz="1089" b="1">
                <a:latin typeface="Arial" panose="020B0604020202020204" pitchFamily="34" charset="0"/>
              </a:rPr>
              <a:t>Brad Spellberg et al. Clin. Microbiol. Rev. 2005; doi:10.1128/CMR.18.3.556-569.2005</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7F564FC-0670-4F0E-9C6E-4AB9A9B9AA14}"/>
              </a:ext>
            </a:extLst>
          </p:cNvPr>
          <p:cNvSpPr>
            <a:spLocks noGrp="1"/>
          </p:cNvSpPr>
          <p:nvPr>
            <p:ph type="title"/>
          </p:nvPr>
        </p:nvSpPr>
        <p:spPr>
          <a:xfrm>
            <a:off x="457200" y="620688"/>
            <a:ext cx="8229600" cy="796950"/>
          </a:xfrm>
        </p:spPr>
        <p:txBody>
          <a:bodyPr>
            <a:normAutofit/>
          </a:bodyPr>
          <a:lstStyle/>
          <a:p>
            <a:r>
              <a:rPr lang="sr-Cyrl-RS" sz="2800">
                <a:latin typeface="Comic Sans MS" panose="030F0702030302020204" pitchFamily="66" charset="0"/>
                <a:ea typeface="Cambria" panose="02040503050406030204" pitchFamily="18" charset="0"/>
              </a:rPr>
              <a:t>Клиничке манифестације мукормикозе</a:t>
            </a:r>
            <a:endParaRPr lang="en-US" sz="2800">
              <a:latin typeface="Comic Sans MS" panose="030F0702030302020204" pitchFamily="66" charset="0"/>
              <a:ea typeface="Cambria" panose="02040503050406030204" pitchFamily="18" charset="0"/>
            </a:endParaRPr>
          </a:p>
        </p:txBody>
      </p:sp>
      <p:sp>
        <p:nvSpPr>
          <p:cNvPr id="3" name="Content Placeholder 2">
            <a:extLst>
              <a:ext uri="{FF2B5EF4-FFF2-40B4-BE49-F238E27FC236}">
                <a16:creationId xmlns:a16="http://schemas.microsoft.com/office/drawing/2014/main" xmlns="" id="{8753C0B3-BC11-49C0-BC15-992CA6A216F8}"/>
              </a:ext>
            </a:extLst>
          </p:cNvPr>
          <p:cNvSpPr>
            <a:spLocks noGrp="1"/>
          </p:cNvSpPr>
          <p:nvPr>
            <p:ph idx="1"/>
          </p:nvPr>
        </p:nvSpPr>
        <p:spPr/>
        <p:txBody>
          <a:bodyPr>
            <a:normAutofit/>
          </a:bodyPr>
          <a:lstStyle/>
          <a:p>
            <a:pPr>
              <a:buFont typeface="Wingdings" panose="05000000000000000000" pitchFamily="2" charset="2"/>
              <a:buChar char="ü"/>
            </a:pPr>
            <a:r>
              <a:rPr lang="sr-Cyrl-RS" sz="2000">
                <a:latin typeface="Cambria" panose="02040503050406030204" pitchFamily="18" charset="0"/>
                <a:ea typeface="Cambria" panose="02040503050406030204" pitchFamily="18" charset="0"/>
              </a:rPr>
              <a:t>Рино-орбитална-церебрална болест</a:t>
            </a:r>
          </a:p>
          <a:p>
            <a:pPr marL="0" indent="0">
              <a:buNone/>
            </a:pPr>
            <a:endParaRPr lang="sr-Cyrl-RS" sz="2000">
              <a:latin typeface="Cambria" panose="02040503050406030204" pitchFamily="18" charset="0"/>
              <a:ea typeface="Cambria" panose="02040503050406030204" pitchFamily="18" charset="0"/>
            </a:endParaRPr>
          </a:p>
          <a:p>
            <a:pPr>
              <a:buFont typeface="Wingdings" panose="05000000000000000000" pitchFamily="2" charset="2"/>
              <a:buChar char="ü"/>
            </a:pPr>
            <a:r>
              <a:rPr lang="sr-Cyrl-RS" sz="2000">
                <a:latin typeface="Cambria" panose="02040503050406030204" pitchFamily="18" charset="0"/>
                <a:ea typeface="Cambria" panose="02040503050406030204" pitchFamily="18" charset="0"/>
              </a:rPr>
              <a:t>Плућна форма болести</a:t>
            </a:r>
          </a:p>
          <a:p>
            <a:pPr marL="0" indent="0">
              <a:buNone/>
            </a:pPr>
            <a:endParaRPr lang="sr-Cyrl-RS" sz="2000">
              <a:latin typeface="Cambria" panose="02040503050406030204" pitchFamily="18" charset="0"/>
              <a:ea typeface="Cambria" panose="02040503050406030204" pitchFamily="18" charset="0"/>
            </a:endParaRPr>
          </a:p>
          <a:p>
            <a:pPr>
              <a:buFont typeface="Wingdings" panose="05000000000000000000" pitchFamily="2" charset="2"/>
              <a:buChar char="ü"/>
            </a:pPr>
            <a:r>
              <a:rPr lang="sr-Cyrl-RS" sz="2000">
                <a:latin typeface="Cambria" panose="02040503050406030204" pitchFamily="18" charset="0"/>
                <a:ea typeface="Cambria" panose="02040503050406030204" pitchFamily="18" charset="0"/>
              </a:rPr>
              <a:t>Кожни облик</a:t>
            </a:r>
          </a:p>
          <a:p>
            <a:pPr marL="0" indent="0">
              <a:buNone/>
            </a:pPr>
            <a:endParaRPr lang="sr-Cyrl-RS" sz="2000">
              <a:latin typeface="Cambria" panose="02040503050406030204" pitchFamily="18" charset="0"/>
              <a:ea typeface="Cambria" panose="02040503050406030204" pitchFamily="18" charset="0"/>
            </a:endParaRPr>
          </a:p>
          <a:p>
            <a:pPr>
              <a:buFont typeface="Wingdings" panose="05000000000000000000" pitchFamily="2" charset="2"/>
              <a:buChar char="ü"/>
            </a:pPr>
            <a:r>
              <a:rPr lang="sr-Cyrl-RS" sz="2000">
                <a:latin typeface="Cambria" panose="02040503050406030204" pitchFamily="18" charset="0"/>
                <a:ea typeface="Cambria" panose="02040503050406030204" pitchFamily="18" charset="0"/>
              </a:rPr>
              <a:t>Гастроинтестинални облик</a:t>
            </a:r>
          </a:p>
          <a:p>
            <a:pPr marL="0" indent="0">
              <a:buNone/>
            </a:pPr>
            <a:endParaRPr lang="sr-Cyrl-RS" sz="2000">
              <a:latin typeface="Cambria" panose="02040503050406030204" pitchFamily="18" charset="0"/>
              <a:ea typeface="Cambria" panose="02040503050406030204" pitchFamily="18" charset="0"/>
            </a:endParaRPr>
          </a:p>
          <a:p>
            <a:pPr>
              <a:buFont typeface="Wingdings" panose="05000000000000000000" pitchFamily="2" charset="2"/>
              <a:buChar char="ü"/>
            </a:pPr>
            <a:r>
              <a:rPr lang="sr-Cyrl-RS" sz="2000">
                <a:latin typeface="Cambria" panose="02040503050406030204" pitchFamily="18" charset="0"/>
                <a:ea typeface="Cambria" panose="02040503050406030204" pitchFamily="18" charset="0"/>
              </a:rPr>
              <a:t>Дисеминована болест</a:t>
            </a:r>
          </a:p>
          <a:p>
            <a:pPr marL="0" indent="0">
              <a:buNone/>
            </a:pPr>
            <a:endParaRPr lang="sr-Cyrl-RS" sz="2000">
              <a:latin typeface="Cambria" panose="02040503050406030204" pitchFamily="18" charset="0"/>
              <a:ea typeface="Cambria" panose="02040503050406030204" pitchFamily="18" charset="0"/>
            </a:endParaRPr>
          </a:p>
          <a:p>
            <a:pPr>
              <a:buFont typeface="Wingdings" panose="05000000000000000000" pitchFamily="2" charset="2"/>
              <a:buChar char="ü"/>
            </a:pPr>
            <a:r>
              <a:rPr lang="sr-Cyrl-RS" sz="2000">
                <a:latin typeface="Cambria" panose="02040503050406030204" pitchFamily="18" charset="0"/>
                <a:ea typeface="Cambria" panose="02040503050406030204" pitchFamily="18" charset="0"/>
              </a:rPr>
              <a:t>Друге форме болести</a:t>
            </a:r>
            <a:endParaRPr lang="en-US" sz="200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4096137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952054-FE0E-4C5B-95A0-0FB97D849BE2}"/>
              </a:ext>
            </a:extLst>
          </p:cNvPr>
          <p:cNvSpPr>
            <a:spLocks noGrp="1"/>
          </p:cNvSpPr>
          <p:nvPr>
            <p:ph type="title"/>
          </p:nvPr>
        </p:nvSpPr>
        <p:spPr>
          <a:xfrm>
            <a:off x="457200" y="836711"/>
            <a:ext cx="8229600" cy="399181"/>
          </a:xfrm>
        </p:spPr>
        <p:txBody>
          <a:bodyPr>
            <a:normAutofit fontScale="90000"/>
          </a:bodyPr>
          <a:lstStyle/>
          <a:p>
            <a:r>
              <a:rPr lang="sr-Cyrl-RS" sz="3100">
                <a:latin typeface="Cambria" panose="02040503050406030204" pitchFamily="18" charset="0"/>
                <a:ea typeface="Cambria" panose="02040503050406030204" pitchFamily="18" charset="0"/>
              </a:rPr>
              <a:t>Рино-орбитална-церебрална мукормикоза</a:t>
            </a:r>
            <a:r>
              <a:rPr lang="sr-Cyrl-RS" sz="4400">
                <a:latin typeface="Cambria" panose="02040503050406030204" pitchFamily="18" charset="0"/>
                <a:ea typeface="Cambria" panose="02040503050406030204" pitchFamily="18" charset="0"/>
              </a:rPr>
              <a:t/>
            </a:r>
            <a:br>
              <a:rPr lang="sr-Cyrl-RS" sz="4400">
                <a:latin typeface="Cambria" panose="02040503050406030204" pitchFamily="18" charset="0"/>
                <a:ea typeface="Cambria" panose="02040503050406030204" pitchFamily="18" charset="0"/>
              </a:rPr>
            </a:br>
            <a:endParaRPr lang="en-US"/>
          </a:p>
        </p:txBody>
      </p:sp>
      <p:sp>
        <p:nvSpPr>
          <p:cNvPr id="3" name="Content Placeholder 2">
            <a:extLst>
              <a:ext uri="{FF2B5EF4-FFF2-40B4-BE49-F238E27FC236}">
                <a16:creationId xmlns:a16="http://schemas.microsoft.com/office/drawing/2014/main" xmlns="" id="{2684B46E-5B29-4F38-8A4A-81C87BDB6803}"/>
              </a:ext>
            </a:extLst>
          </p:cNvPr>
          <p:cNvSpPr>
            <a:spLocks noGrp="1"/>
          </p:cNvSpPr>
          <p:nvPr>
            <p:ph sz="half" idx="1"/>
          </p:nvPr>
        </p:nvSpPr>
        <p:spPr>
          <a:xfrm>
            <a:off x="0" y="2348880"/>
            <a:ext cx="3851920" cy="3777283"/>
          </a:xfrm>
        </p:spPr>
        <p:txBody>
          <a:bodyPr>
            <a:normAutofit/>
          </a:bodyPr>
          <a:lstStyle/>
          <a:p>
            <a:pPr lvl="1">
              <a:buFont typeface="Wingdings" panose="05000000000000000000" pitchFamily="2" charset="2"/>
              <a:buChar char="ü"/>
            </a:pPr>
            <a:r>
              <a:rPr lang="sr-Cyrl-RS" sz="2000">
                <a:latin typeface="Cambria" panose="02040503050406030204" pitchFamily="18" charset="0"/>
                <a:ea typeface="Cambria" panose="02040503050406030204" pitchFamily="18" charset="0"/>
              </a:rPr>
              <a:t>Најчешћа форма болести</a:t>
            </a:r>
          </a:p>
          <a:p>
            <a:pPr marL="457200" lvl="1" indent="0">
              <a:buNone/>
            </a:pPr>
            <a:endParaRPr lang="sr-Cyrl-RS" sz="2000">
              <a:latin typeface="Cambria" panose="02040503050406030204" pitchFamily="18" charset="0"/>
              <a:ea typeface="Cambria" panose="02040503050406030204" pitchFamily="18" charset="0"/>
            </a:endParaRPr>
          </a:p>
          <a:p>
            <a:pPr lvl="1">
              <a:buFont typeface="Wingdings" panose="05000000000000000000" pitchFamily="2" charset="2"/>
              <a:buChar char="ü"/>
            </a:pPr>
            <a:r>
              <a:rPr lang="sr-Cyrl-RS" sz="2000">
                <a:latin typeface="Cambria" panose="02040503050406030204" pitchFamily="18" charset="0"/>
                <a:ea typeface="Cambria" panose="02040503050406030204" pitchFamily="18" charset="0"/>
              </a:rPr>
              <a:t>Обољевају дијабетичари, трансплантирани пацијенти</a:t>
            </a:r>
          </a:p>
          <a:p>
            <a:pPr marL="457200" lvl="1" indent="0">
              <a:buNone/>
            </a:pPr>
            <a:endParaRPr lang="sr-Cyrl-RS" sz="2000">
              <a:latin typeface="Cambria" panose="02040503050406030204" pitchFamily="18" charset="0"/>
              <a:ea typeface="Cambria" panose="02040503050406030204" pitchFamily="18" charset="0"/>
            </a:endParaRPr>
          </a:p>
          <a:p>
            <a:pPr lvl="1">
              <a:buFont typeface="Wingdings" panose="05000000000000000000" pitchFamily="2" charset="2"/>
              <a:buChar char="ü"/>
            </a:pPr>
            <a:r>
              <a:rPr lang="sr-Cyrl-RS" sz="2000">
                <a:latin typeface="Cambria" panose="02040503050406030204" pitchFamily="18" charset="0"/>
                <a:ea typeface="Cambria" panose="02040503050406030204" pitchFamily="18" charset="0"/>
              </a:rPr>
              <a:t>Птоза, офталмоплегија, губитак вида, тромбоза кавернозног синуса</a:t>
            </a:r>
          </a:p>
          <a:p>
            <a:pPr marL="457200" lvl="1" indent="0">
              <a:buNone/>
            </a:pPr>
            <a:endParaRPr lang="en-US"/>
          </a:p>
        </p:txBody>
      </p:sp>
      <p:pic>
        <p:nvPicPr>
          <p:cNvPr id="6" name="Content Placeholder 5">
            <a:extLst>
              <a:ext uri="{FF2B5EF4-FFF2-40B4-BE49-F238E27FC236}">
                <a16:creationId xmlns:a16="http://schemas.microsoft.com/office/drawing/2014/main" xmlns="" id="{CE5AF50D-E1F4-4215-BD69-3A32412597EA}"/>
              </a:ext>
            </a:extLst>
          </p:cNvPr>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5258959" y="2492896"/>
            <a:ext cx="3092174" cy="29022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4211706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xmlns="" id="{B040B46D-458E-4909-8208-0F532AC23DE7}"/>
              </a:ext>
            </a:extLst>
          </p:cNvPr>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457200" y="2204864"/>
            <a:ext cx="3394720" cy="34621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Content Placeholder 7">
            <a:extLst>
              <a:ext uri="{FF2B5EF4-FFF2-40B4-BE49-F238E27FC236}">
                <a16:creationId xmlns:a16="http://schemas.microsoft.com/office/drawing/2014/main" xmlns="" id="{6FDD1D96-A0E0-4903-BD53-5A9689B91568}"/>
              </a:ext>
            </a:extLst>
          </p:cNvPr>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a:off x="5143500" y="2339181"/>
            <a:ext cx="3048000" cy="304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itle 1">
            <a:extLst>
              <a:ext uri="{FF2B5EF4-FFF2-40B4-BE49-F238E27FC236}">
                <a16:creationId xmlns:a16="http://schemas.microsoft.com/office/drawing/2014/main" xmlns="" id="{DDA23B78-CE67-45E0-9EE6-D917DC40F728}"/>
              </a:ext>
            </a:extLst>
          </p:cNvPr>
          <p:cNvSpPr>
            <a:spLocks noGrp="1"/>
          </p:cNvSpPr>
          <p:nvPr>
            <p:ph type="title"/>
          </p:nvPr>
        </p:nvSpPr>
        <p:spPr>
          <a:xfrm>
            <a:off x="457200" y="980728"/>
            <a:ext cx="8229600" cy="720080"/>
          </a:xfrm>
        </p:spPr>
        <p:txBody>
          <a:bodyPr>
            <a:normAutofit fontScale="90000"/>
          </a:bodyPr>
          <a:lstStyle/>
          <a:p>
            <a:r>
              <a:rPr lang="sr-Cyrl-RS" sz="3100">
                <a:latin typeface="Cambria" panose="02040503050406030204" pitchFamily="18" charset="0"/>
                <a:ea typeface="Cambria" panose="02040503050406030204" pitchFamily="18" charset="0"/>
              </a:rPr>
              <a:t>Рино-орбитална-церебрална мукормикоза</a:t>
            </a:r>
            <a:r>
              <a:rPr lang="sr-Cyrl-RS" sz="4400">
                <a:latin typeface="Cambria" panose="02040503050406030204" pitchFamily="18" charset="0"/>
                <a:ea typeface="Cambria" panose="02040503050406030204" pitchFamily="18" charset="0"/>
              </a:rPr>
              <a:t/>
            </a:r>
            <a:br>
              <a:rPr lang="sr-Cyrl-RS" sz="4400">
                <a:latin typeface="Cambria" panose="02040503050406030204" pitchFamily="18" charset="0"/>
                <a:ea typeface="Cambria" panose="02040503050406030204" pitchFamily="18" charset="0"/>
              </a:rPr>
            </a:br>
            <a:endParaRPr lang="en-US"/>
          </a:p>
        </p:txBody>
      </p:sp>
      <p:sp>
        <p:nvSpPr>
          <p:cNvPr id="10" name="Title 4">
            <a:extLst>
              <a:ext uri="{FF2B5EF4-FFF2-40B4-BE49-F238E27FC236}">
                <a16:creationId xmlns:a16="http://schemas.microsoft.com/office/drawing/2014/main" xmlns="" id="{B33780F3-340E-4385-9BE7-B2791648C3A5}"/>
              </a:ext>
            </a:extLst>
          </p:cNvPr>
          <p:cNvSpPr txBox="1">
            <a:spLocks/>
          </p:cNvSpPr>
          <p:nvPr/>
        </p:nvSpPr>
        <p:spPr>
          <a:xfrm>
            <a:off x="5143500" y="5666986"/>
            <a:ext cx="3398040" cy="916376"/>
          </a:xfrm>
          <a:prstGeom prst="rect">
            <a:avLst/>
          </a:prstGeom>
          <a:ln>
            <a:solidFill>
              <a:schemeClr val="accent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sr-Cyrl-RS" sz="1600"/>
              <a:t>Тродимензионални скенерски проказ костију лица код оболелог од рино-орбито-церебралне мукормикозе</a:t>
            </a:r>
            <a:endParaRPr lang="en-US" sz="1600"/>
          </a:p>
        </p:txBody>
      </p:sp>
      <p:sp>
        <p:nvSpPr>
          <p:cNvPr id="11" name="Title 4">
            <a:extLst>
              <a:ext uri="{FF2B5EF4-FFF2-40B4-BE49-F238E27FC236}">
                <a16:creationId xmlns:a16="http://schemas.microsoft.com/office/drawing/2014/main" xmlns="" id="{297366B3-2192-4AAF-95CD-B54647D38F54}"/>
              </a:ext>
            </a:extLst>
          </p:cNvPr>
          <p:cNvSpPr txBox="1">
            <a:spLocks/>
          </p:cNvSpPr>
          <p:nvPr/>
        </p:nvSpPr>
        <p:spPr>
          <a:xfrm>
            <a:off x="683568" y="5863282"/>
            <a:ext cx="2880320" cy="720080"/>
          </a:xfrm>
          <a:prstGeom prst="rect">
            <a:avLst/>
          </a:prstGeom>
          <a:ln>
            <a:solidFill>
              <a:schemeClr val="accent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sr-Cyrl-RS" sz="1600"/>
              <a:t>Некротична ешара на лицу код оболелог од рино-орбито мукормикозе</a:t>
            </a:r>
          </a:p>
        </p:txBody>
      </p:sp>
    </p:spTree>
    <p:extLst>
      <p:ext uri="{BB962C8B-B14F-4D97-AF65-F5344CB8AC3E}">
        <p14:creationId xmlns:p14="http://schemas.microsoft.com/office/powerpoint/2010/main" xmlns="" val="4081258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
            <a:extLst>
              <a:ext uri="{FF2B5EF4-FFF2-40B4-BE49-F238E27FC236}">
                <a16:creationId xmlns:a16="http://schemas.microsoft.com/office/drawing/2014/main" xmlns="" id="{0C46D605-E142-4312-99E9-C6899F5D5614}"/>
              </a:ext>
            </a:extLst>
          </p:cNvPr>
          <p:cNvSpPr txBox="1">
            <a:spLocks noChangeArrowheads="1"/>
          </p:cNvSpPr>
          <p:nvPr/>
        </p:nvSpPr>
        <p:spPr bwMode="auto">
          <a:xfrm>
            <a:off x="1008658" y="330200"/>
            <a:ext cx="7344172" cy="5524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lstStyle>
            <a:lvl1pPr>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1400">
                <a:solidFill>
                  <a:schemeClr val="bg1"/>
                </a:solidFill>
                <a:latin typeface="Arial" panose="020B0604020202020204" pitchFamily="34" charset="0"/>
                <a:ea typeface="ＭＳ Ｐゴシック" panose="020B0600070205080204" pitchFamily="34" charset="-128"/>
              </a:defRPr>
            </a:lvl1pPr>
            <a:lvl2pPr>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1400">
                <a:solidFill>
                  <a:schemeClr val="bg1"/>
                </a:solidFill>
                <a:latin typeface="Arial" panose="020B0604020202020204" pitchFamily="34" charset="0"/>
                <a:ea typeface="ＭＳ Ｐゴシック" panose="020B0600070205080204" pitchFamily="34" charset="-128"/>
              </a:defRPr>
            </a:lvl2pPr>
            <a:lvl3pPr>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1400">
                <a:solidFill>
                  <a:schemeClr val="bg1"/>
                </a:solidFill>
                <a:latin typeface="Arial" panose="020B0604020202020204" pitchFamily="34" charset="0"/>
                <a:ea typeface="ＭＳ Ｐゴシック" panose="020B0600070205080204" pitchFamily="34" charset="-128"/>
              </a:defRPr>
            </a:lvl3pPr>
            <a:lvl4pPr>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1400">
                <a:solidFill>
                  <a:schemeClr val="bg1"/>
                </a:solidFill>
                <a:latin typeface="Arial" panose="020B0604020202020204" pitchFamily="34" charset="0"/>
                <a:ea typeface="ＭＳ Ｐゴシック" panose="020B0600070205080204" pitchFamily="34" charset="-128"/>
              </a:defRPr>
            </a:lvl4pPr>
            <a:lvl5pPr>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1400">
                <a:solidFill>
                  <a:schemeClr val="bg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1400">
                <a:solidFill>
                  <a:schemeClr val="bg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1400">
                <a:solidFill>
                  <a:schemeClr val="bg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1400">
                <a:solidFill>
                  <a:schemeClr val="bg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sz="1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sr-Cyrl-RS" altLang="en-US" sz="1600">
                <a:solidFill>
                  <a:srgbClr val="000000"/>
                </a:solidFill>
              </a:rPr>
              <a:t>Фулминантна мукормикоза као компликација ковид </a:t>
            </a:r>
            <a:r>
              <a:rPr lang="en-US" altLang="en-US" sz="1600">
                <a:solidFill>
                  <a:srgbClr val="000000"/>
                </a:solidFill>
              </a:rPr>
              <a:t> 2019 (COVID‐19)</a:t>
            </a:r>
            <a:r>
              <a:rPr lang="sr-Cyrl-RS" altLang="en-US" sz="1600">
                <a:solidFill>
                  <a:srgbClr val="000000"/>
                </a:solidFill>
              </a:rPr>
              <a:t> инфекције</a:t>
            </a:r>
            <a:endParaRPr lang="en-US" altLang="en-US" sz="1600">
              <a:solidFill>
                <a:srgbClr val="000000"/>
              </a:solidFill>
            </a:endParaRPr>
          </a:p>
        </p:txBody>
      </p:sp>
      <p:sp>
        <p:nvSpPr>
          <p:cNvPr id="3075" name="AutoShape 2">
            <a:extLst>
              <a:ext uri="{FF2B5EF4-FFF2-40B4-BE49-F238E27FC236}">
                <a16:creationId xmlns:a16="http://schemas.microsoft.com/office/drawing/2014/main" xmlns="" id="{E704540C-373B-4B3B-AE23-8AB6ABC9DBD1}"/>
              </a:ext>
            </a:extLst>
          </p:cNvPr>
          <p:cNvSpPr>
            <a:spLocks noChangeAspect="1" noChangeArrowheads="1"/>
          </p:cNvSpPr>
          <p:nvPr/>
        </p:nvSpPr>
        <p:spPr bwMode="auto">
          <a:xfrm>
            <a:off x="4926013" y="152400"/>
            <a:ext cx="3670300" cy="3556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3076" name="Text Box 3">
            <a:extLst>
              <a:ext uri="{FF2B5EF4-FFF2-40B4-BE49-F238E27FC236}">
                <a16:creationId xmlns:a16="http://schemas.microsoft.com/office/drawing/2014/main" xmlns="" id="{3BA9BD01-F92C-44EE-8DAE-6FCC645FF3F1}"/>
              </a:ext>
            </a:extLst>
          </p:cNvPr>
          <p:cNvSpPr txBox="1">
            <a:spLocks noChangeArrowheads="1"/>
          </p:cNvSpPr>
          <p:nvPr/>
        </p:nvSpPr>
        <p:spPr bwMode="auto">
          <a:xfrm>
            <a:off x="360363" y="5940425"/>
            <a:ext cx="8640762" cy="2127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panose="020B0604020202020204" pitchFamily="34" charset="0"/>
                <a:ea typeface="ＭＳ Ｐゴシック" panose="020B0600070205080204" pitchFamily="34" charset="-128"/>
              </a:defRPr>
            </a:lvl1pPr>
            <a:lvl2pPr>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panose="020B0604020202020204" pitchFamily="34" charset="0"/>
                <a:ea typeface="ＭＳ Ｐゴシック" panose="020B0600070205080204" pitchFamily="34" charset="-128"/>
              </a:defRPr>
            </a:lvl2pPr>
            <a:lvl3pPr>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panose="020B0604020202020204" pitchFamily="34" charset="0"/>
                <a:ea typeface="ＭＳ Ｐゴシック" panose="020B0600070205080204" pitchFamily="34" charset="-128"/>
              </a:defRPr>
            </a:lvl3pPr>
            <a:lvl4pPr>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panose="020B0604020202020204" pitchFamily="34" charset="0"/>
                <a:ea typeface="ＭＳ Ｐゴシック" panose="020B0600070205080204" pitchFamily="34" charset="-128"/>
              </a:defRPr>
            </a:lvl4pPr>
            <a:lvl5pPr>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panose="020B0604020202020204" pitchFamily="34" charset="0"/>
                <a:ea typeface="ＭＳ Ｐゴシック" panose="020B0600070205080204" pitchFamily="34" charset="-128"/>
              </a:defRPr>
            </a:lvl9pPr>
          </a:lstStyle>
          <a:p>
            <a:pPr eaLnBrk="1" hangingPunct="1"/>
            <a:r>
              <a:rPr lang="en-US" altLang="en-US" sz="800" b="1">
                <a:solidFill>
                  <a:srgbClr val="0054A6"/>
                </a:solidFill>
              </a:rPr>
              <a:t>International Forum of Allergy &amp; Rhinology, First published: 13 March 2021, DOI: (10.1002/alr.22785) </a:t>
            </a:r>
          </a:p>
        </p:txBody>
      </p:sp>
      <p:pic>
        <p:nvPicPr>
          <p:cNvPr id="3077" name="Picture 4">
            <a:extLst>
              <a:ext uri="{FF2B5EF4-FFF2-40B4-BE49-F238E27FC236}">
                <a16:creationId xmlns:a16="http://schemas.microsoft.com/office/drawing/2014/main" xmlns="" id="{CC51732D-0960-4CFB-B9A8-A61D1FC94F81}"/>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31640" y="1214438"/>
            <a:ext cx="6824433" cy="357941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cSld>
  <p:clrMapOvr>
    <a:masterClrMapping/>
  </p:clrMapOvr>
  <p:transition>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5C7D13-1722-4D70-AC95-CFBCCF971F32}"/>
              </a:ext>
            </a:extLst>
          </p:cNvPr>
          <p:cNvSpPr>
            <a:spLocks noGrp="1"/>
          </p:cNvSpPr>
          <p:nvPr>
            <p:ph type="title"/>
          </p:nvPr>
        </p:nvSpPr>
        <p:spPr/>
        <p:txBody>
          <a:bodyPr>
            <a:normAutofit/>
          </a:bodyPr>
          <a:lstStyle/>
          <a:p>
            <a:r>
              <a:rPr lang="sr-Cyrl-RS" sz="3200"/>
              <a:t>Плућна форма мукормикозе</a:t>
            </a:r>
            <a:endParaRPr lang="en-US" sz="3200"/>
          </a:p>
        </p:txBody>
      </p:sp>
      <p:sp>
        <p:nvSpPr>
          <p:cNvPr id="3" name="Content Placeholder 2">
            <a:extLst>
              <a:ext uri="{FF2B5EF4-FFF2-40B4-BE49-F238E27FC236}">
                <a16:creationId xmlns:a16="http://schemas.microsoft.com/office/drawing/2014/main" xmlns="" id="{C5594BFA-4677-45C5-8C6B-6DD28C2ED30F}"/>
              </a:ext>
            </a:extLst>
          </p:cNvPr>
          <p:cNvSpPr>
            <a:spLocks noGrp="1"/>
          </p:cNvSpPr>
          <p:nvPr>
            <p:ph sz="half" idx="1"/>
          </p:nvPr>
        </p:nvSpPr>
        <p:spPr>
          <a:xfrm>
            <a:off x="457200" y="2276872"/>
            <a:ext cx="4038600" cy="3849291"/>
          </a:xfrm>
        </p:spPr>
        <p:txBody>
          <a:bodyPr>
            <a:normAutofit/>
          </a:bodyPr>
          <a:lstStyle/>
          <a:p>
            <a:r>
              <a:rPr lang="sr-Cyrl-RS" sz="2000">
                <a:latin typeface="Cambria" panose="02040503050406030204" pitchFamily="18" charset="0"/>
                <a:ea typeface="Cambria" panose="02040503050406030204" pitchFamily="18" charset="0"/>
              </a:rPr>
              <a:t>Друга најучесталија форма болести</a:t>
            </a:r>
          </a:p>
          <a:p>
            <a:pPr marL="0" indent="0">
              <a:buNone/>
            </a:pPr>
            <a:endParaRPr lang="sr-Cyrl-RS" sz="2000">
              <a:latin typeface="Cambria" panose="02040503050406030204" pitchFamily="18" charset="0"/>
              <a:ea typeface="Cambria" panose="02040503050406030204" pitchFamily="18" charset="0"/>
            </a:endParaRPr>
          </a:p>
          <a:p>
            <a:r>
              <a:rPr lang="sr-Cyrl-RS" sz="2000">
                <a:latin typeface="Cambria" panose="02040503050406030204" pitchFamily="18" charset="0"/>
                <a:ea typeface="Cambria" panose="02040503050406030204" pitchFamily="18" charset="0"/>
              </a:rPr>
              <a:t>Може да личи на Аспергилозу</a:t>
            </a:r>
          </a:p>
          <a:p>
            <a:pPr marL="0" indent="0">
              <a:buNone/>
            </a:pPr>
            <a:endParaRPr lang="sr-Cyrl-RS" sz="2000">
              <a:latin typeface="Cambria" panose="02040503050406030204" pitchFamily="18" charset="0"/>
              <a:ea typeface="Cambria" panose="02040503050406030204" pitchFamily="18" charset="0"/>
            </a:endParaRPr>
          </a:p>
          <a:p>
            <a:r>
              <a:rPr lang="sr-Cyrl-RS" sz="2000">
                <a:latin typeface="Cambria" panose="02040503050406030204" pitchFamily="18" charset="0"/>
                <a:ea typeface="Cambria" panose="02040503050406030204" pitchFamily="18" charset="0"/>
              </a:rPr>
              <a:t>Кашаљ, бол у грудима, кратак дах, повремено фебрилност</a:t>
            </a:r>
          </a:p>
          <a:p>
            <a:pPr marL="0" indent="0">
              <a:buNone/>
            </a:pPr>
            <a:endParaRPr lang="sr-Cyrl-RS" sz="2000">
              <a:latin typeface="Cambria" panose="02040503050406030204" pitchFamily="18" charset="0"/>
              <a:ea typeface="Cambria" panose="02040503050406030204" pitchFamily="18" charset="0"/>
            </a:endParaRPr>
          </a:p>
          <a:p>
            <a:r>
              <a:rPr lang="sr-Cyrl-RS" sz="2000">
                <a:latin typeface="Cambria" panose="02040503050406030204" pitchFamily="18" charset="0"/>
                <a:ea typeface="Cambria" panose="02040503050406030204" pitchFamily="18" charset="0"/>
              </a:rPr>
              <a:t>На плућима се виде консолидације, нодуларне лезије и изоловане масе</a:t>
            </a:r>
            <a:endParaRPr lang="en-US" sz="2000">
              <a:latin typeface="Cambria" panose="02040503050406030204" pitchFamily="18" charset="0"/>
              <a:ea typeface="Cambria" panose="02040503050406030204" pitchFamily="18" charset="0"/>
            </a:endParaRPr>
          </a:p>
        </p:txBody>
      </p:sp>
      <p:pic>
        <p:nvPicPr>
          <p:cNvPr id="6" name="Content Placeholder 5">
            <a:extLst>
              <a:ext uri="{FF2B5EF4-FFF2-40B4-BE49-F238E27FC236}">
                <a16:creationId xmlns:a16="http://schemas.microsoft.com/office/drawing/2014/main" xmlns="" id="{EE4564E7-C3A5-4974-8B61-E3532691A95E}"/>
              </a:ext>
            </a:extLst>
          </p:cNvPr>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4860032" y="2805831"/>
            <a:ext cx="4038600" cy="211469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xmlns="" val="1474541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EFC9F5-42CD-43DF-B67D-3CFB75279A25}"/>
              </a:ext>
            </a:extLst>
          </p:cNvPr>
          <p:cNvSpPr>
            <a:spLocks noGrp="1"/>
          </p:cNvSpPr>
          <p:nvPr>
            <p:ph type="title"/>
          </p:nvPr>
        </p:nvSpPr>
        <p:spPr>
          <a:xfrm>
            <a:off x="457200" y="692696"/>
            <a:ext cx="8229600" cy="216024"/>
          </a:xfrm>
        </p:spPr>
        <p:txBody>
          <a:bodyPr>
            <a:normAutofit fontScale="90000"/>
          </a:bodyPr>
          <a:lstStyle/>
          <a:p>
            <a:r>
              <a:rPr lang="sr-Cyrl-RS" sz="3200">
                <a:latin typeface="+mn-lt"/>
              </a:rPr>
              <a:t>Остали клинички облици мукормикозе</a:t>
            </a:r>
            <a:endParaRPr lang="en-US" sz="3200">
              <a:latin typeface="+mn-lt"/>
            </a:endParaRPr>
          </a:p>
        </p:txBody>
      </p:sp>
      <p:graphicFrame>
        <p:nvGraphicFramePr>
          <p:cNvPr id="5" name="Content Placeholder 4">
            <a:extLst>
              <a:ext uri="{FF2B5EF4-FFF2-40B4-BE49-F238E27FC236}">
                <a16:creationId xmlns:a16="http://schemas.microsoft.com/office/drawing/2014/main" xmlns="" id="{9402E216-0034-4DE2-8CFD-62EB16961D50}"/>
              </a:ext>
            </a:extLst>
          </p:cNvPr>
          <p:cNvGraphicFramePr>
            <a:graphicFrameLocks noGrp="1"/>
          </p:cNvGraphicFramePr>
          <p:nvPr>
            <p:ph sz="half" idx="1"/>
            <p:extLst>
              <p:ext uri="{D42A27DB-BD31-4B8C-83A1-F6EECF244321}">
                <p14:modId xmlns:p14="http://schemas.microsoft.com/office/powerpoint/2010/main" xmlns="" val="3789319148"/>
              </p:ext>
            </p:extLst>
          </p:nvPr>
        </p:nvGraphicFramePr>
        <p:xfrm>
          <a:off x="457200" y="1600200"/>
          <a:ext cx="7643192" cy="4565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613843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000" b="0" dirty="0">
                <a:latin typeface="Comic Sans MS" pitchFamily="66" charset="0"/>
              </a:rPr>
              <a:t>(</a:t>
            </a:r>
            <a:r>
              <a:rPr lang="en-US" sz="2000" b="0" dirty="0" err="1">
                <a:latin typeface="Comic Sans MS" pitchFamily="66" charset="0"/>
              </a:rPr>
              <a:t>Talaromycosis</a:t>
            </a:r>
            <a:r>
              <a:rPr lang="en-US" sz="2000" b="0" dirty="0">
                <a:latin typeface="Comic Sans MS" pitchFamily="66" charset="0"/>
              </a:rPr>
              <a:t> </a:t>
            </a:r>
            <a:r>
              <a:rPr lang="sr-Cyrl-RS" sz="2000" b="0" dirty="0">
                <a:latin typeface="Comic Sans MS" pitchFamily="66" charset="0"/>
              </a:rPr>
              <a:t>)</a:t>
            </a:r>
            <a:endParaRPr lang="en-US" sz="2000" b="0" dirty="0">
              <a:latin typeface="Comic Sans MS" pitchFamily="66" charset="0"/>
            </a:endParaRPr>
          </a:p>
        </p:txBody>
      </p:sp>
      <p:sp>
        <p:nvSpPr>
          <p:cNvPr id="3" name="Text Placeholder 2"/>
          <p:cNvSpPr>
            <a:spLocks noGrp="1"/>
          </p:cNvSpPr>
          <p:nvPr>
            <p:ph type="body" idx="1"/>
          </p:nvPr>
        </p:nvSpPr>
        <p:spPr>
          <a:xfrm>
            <a:off x="251520" y="2906713"/>
            <a:ext cx="3960440" cy="1170359"/>
          </a:xfrm>
        </p:spPr>
        <p:style>
          <a:lnRef idx="2">
            <a:schemeClr val="accent5"/>
          </a:lnRef>
          <a:fillRef idx="1">
            <a:schemeClr val="lt1"/>
          </a:fillRef>
          <a:effectRef idx="0">
            <a:schemeClr val="accent5"/>
          </a:effectRef>
          <a:fontRef idx="minor">
            <a:schemeClr val="dk1"/>
          </a:fontRef>
        </p:style>
        <p:txBody>
          <a:bodyPr>
            <a:normAutofit/>
          </a:bodyPr>
          <a:lstStyle/>
          <a:p>
            <a:r>
              <a:rPr lang="sr-Cyrl-RS" sz="4000" dirty="0">
                <a:latin typeface="Comic Sans MS" pitchFamily="66" charset="0"/>
              </a:rPr>
              <a:t> Пеницилиоза</a:t>
            </a:r>
            <a:endParaRPr lang="en-US" sz="4000" dirty="0"/>
          </a:p>
        </p:txBody>
      </p:sp>
      <p:pic>
        <p:nvPicPr>
          <p:cNvPr id="1026" name="Picture 2" descr="D:\Gljivicne infekcije- tropske bolesti\unnamed.png"/>
          <p:cNvPicPr>
            <a:picLocks noChangeAspect="1" noChangeArrowheads="1"/>
          </p:cNvPicPr>
          <p:nvPr/>
        </p:nvPicPr>
        <p:blipFill>
          <a:blip r:embed="rId2" cstate="print"/>
          <a:srcRect/>
          <a:stretch>
            <a:fillRect/>
          </a:stretch>
        </p:blipFill>
        <p:spPr bwMode="auto">
          <a:xfrm>
            <a:off x="4391025" y="0"/>
            <a:ext cx="4752975" cy="47529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9C14CBE7-EF57-418E-9A68-1078E658D7B1}"/>
              </a:ext>
            </a:extLst>
          </p:cNvPr>
          <p:cNvSpPr>
            <a:spLocks noGrp="1"/>
          </p:cNvSpPr>
          <p:nvPr>
            <p:ph type="title"/>
          </p:nvPr>
        </p:nvSpPr>
        <p:spPr>
          <a:xfrm>
            <a:off x="457200" y="836712"/>
            <a:ext cx="8229600" cy="580926"/>
          </a:xfrm>
        </p:spPr>
        <p:txBody>
          <a:bodyPr>
            <a:normAutofit/>
          </a:bodyPr>
          <a:lstStyle/>
          <a:p>
            <a:pPr algn="l"/>
            <a:r>
              <a:rPr lang="sr-Cyrl-RS" sz="2800"/>
              <a:t>   Дијагноза мукормикозе</a:t>
            </a:r>
            <a:endParaRPr lang="en-US" sz="2800"/>
          </a:p>
        </p:txBody>
      </p:sp>
      <p:sp>
        <p:nvSpPr>
          <p:cNvPr id="7" name="Content Placeholder 6">
            <a:extLst>
              <a:ext uri="{FF2B5EF4-FFF2-40B4-BE49-F238E27FC236}">
                <a16:creationId xmlns:a16="http://schemas.microsoft.com/office/drawing/2014/main" xmlns="" id="{42F8EC82-F244-40D7-814B-7FA46C993DAC}"/>
              </a:ext>
            </a:extLst>
          </p:cNvPr>
          <p:cNvSpPr>
            <a:spLocks noGrp="1"/>
          </p:cNvSpPr>
          <p:nvPr>
            <p:ph idx="1"/>
          </p:nvPr>
        </p:nvSpPr>
        <p:spPr>
          <a:xfrm>
            <a:off x="457200" y="1844824"/>
            <a:ext cx="8229600" cy="4281339"/>
          </a:xfrm>
        </p:spPr>
        <p:txBody>
          <a:bodyPr>
            <a:normAutofit fontScale="92500" lnSpcReduction="10000"/>
          </a:bodyPr>
          <a:lstStyle/>
          <a:p>
            <a:r>
              <a:rPr lang="sr-Cyrl-RS" sz="2200">
                <a:latin typeface="Cambria" panose="02040503050406030204" pitchFamily="18" charset="0"/>
                <a:ea typeface="Cambria" panose="02040503050406030204" pitchFamily="18" charset="0"/>
              </a:rPr>
              <a:t>Често се дијагностикује на аутопсији</a:t>
            </a:r>
          </a:p>
          <a:p>
            <a:r>
              <a:rPr lang="sr-Cyrl-RS" sz="2200">
                <a:latin typeface="Cambria" panose="02040503050406030204" pitchFamily="18" charset="0"/>
                <a:ea typeface="Cambria" panose="02040503050406030204" pitchFamily="18" charset="0"/>
              </a:rPr>
              <a:t>Патохистолошки налаз</a:t>
            </a:r>
          </a:p>
          <a:p>
            <a:r>
              <a:rPr lang="sr-Cyrl-RS" sz="2200">
                <a:latin typeface="Cambria" panose="02040503050406030204" pitchFamily="18" charset="0"/>
                <a:ea typeface="Cambria" panose="02040503050406030204" pitchFamily="18" charset="0"/>
              </a:rPr>
              <a:t>Микробиолошке анализе</a:t>
            </a:r>
            <a:endParaRPr lang="en-US" sz="2200">
              <a:latin typeface="Cambria" panose="02040503050406030204" pitchFamily="18" charset="0"/>
              <a:ea typeface="Cambria" panose="02040503050406030204" pitchFamily="18" charset="0"/>
            </a:endParaRPr>
          </a:p>
          <a:p>
            <a:pPr marL="0" indent="0">
              <a:buNone/>
            </a:pPr>
            <a:endParaRPr lang="sr-Cyrl-RS" sz="2200">
              <a:latin typeface="Cambria" panose="02040503050406030204" pitchFamily="18" charset="0"/>
              <a:ea typeface="Cambria" panose="02040503050406030204" pitchFamily="18" charset="0"/>
            </a:endParaRPr>
          </a:p>
          <a:p>
            <a:r>
              <a:rPr lang="sr-Cyrl-RS" sz="3000">
                <a:latin typeface="Cambria" panose="02040503050406030204" pitchFamily="18" charset="0"/>
                <a:ea typeface="Cambria" panose="02040503050406030204" pitchFamily="18" charset="0"/>
              </a:rPr>
              <a:t>Терапија</a:t>
            </a:r>
            <a:r>
              <a:rPr lang="en-US" sz="3000">
                <a:latin typeface="Cambria" panose="02040503050406030204" pitchFamily="18" charset="0"/>
                <a:ea typeface="Cambria" panose="02040503050406030204" pitchFamily="18" charset="0"/>
              </a:rPr>
              <a:t> </a:t>
            </a:r>
            <a:r>
              <a:rPr lang="sr-Cyrl-RS" sz="3000">
                <a:latin typeface="Cambria" panose="02040503050406030204" pitchFamily="18" charset="0"/>
                <a:ea typeface="Cambria" panose="02040503050406030204" pitchFamily="18" charset="0"/>
              </a:rPr>
              <a:t>мукормикозе</a:t>
            </a:r>
            <a:endParaRPr lang="en-US" sz="3000">
              <a:latin typeface="Cambria" panose="02040503050406030204" pitchFamily="18" charset="0"/>
              <a:ea typeface="Cambria" panose="02040503050406030204" pitchFamily="18" charset="0"/>
            </a:endParaRPr>
          </a:p>
          <a:p>
            <a:endParaRPr lang="sr-Cyrl-RS">
              <a:latin typeface="Cambria" panose="02040503050406030204" pitchFamily="18" charset="0"/>
              <a:ea typeface="Cambria" panose="02040503050406030204" pitchFamily="18" charset="0"/>
            </a:endParaRPr>
          </a:p>
          <a:p>
            <a:r>
              <a:rPr lang="sr-Latn-RS" sz="2200">
                <a:latin typeface="Cambria" panose="02040503050406030204" pitchFamily="18" charset="0"/>
                <a:ea typeface="Cambria" panose="02040503050406030204" pitchFamily="18" charset="0"/>
              </a:rPr>
              <a:t>Amfotericin B deoxicholate</a:t>
            </a:r>
          </a:p>
          <a:p>
            <a:r>
              <a:rPr lang="sr-Latn-RS" sz="2200">
                <a:latin typeface="Cambria" panose="02040503050406030204" pitchFamily="18" charset="0"/>
                <a:ea typeface="Cambria" panose="02040503050406030204" pitchFamily="18" charset="0"/>
              </a:rPr>
              <a:t>Lipozomalni Amfotericin B</a:t>
            </a:r>
          </a:p>
          <a:p>
            <a:r>
              <a:rPr lang="sr-Cyrl-RS" sz="2200">
                <a:latin typeface="Cambria" panose="02040503050406030204" pitchFamily="18" charset="0"/>
                <a:ea typeface="Cambria" panose="02040503050406030204" pitchFamily="18" charset="0"/>
              </a:rPr>
              <a:t>Комбинована терапија </a:t>
            </a:r>
            <a:r>
              <a:rPr lang="en-US" sz="2200">
                <a:latin typeface="Cambria" panose="02040503050406030204" pitchFamily="18" charset="0"/>
                <a:ea typeface="Cambria" panose="02040503050406030204" pitchFamily="18" charset="0"/>
              </a:rPr>
              <a:t> Amfotericina B </a:t>
            </a:r>
            <a:r>
              <a:rPr lang="sr-Cyrl-RS" sz="2200">
                <a:latin typeface="Cambria" panose="02040503050406030204" pitchFamily="18" charset="0"/>
                <a:ea typeface="Cambria" panose="02040503050406030204" pitchFamily="18" charset="0"/>
              </a:rPr>
              <a:t>заједно са</a:t>
            </a:r>
            <a:r>
              <a:rPr lang="en-US" sz="2200">
                <a:latin typeface="Cambria" panose="02040503050406030204" pitchFamily="18" charset="0"/>
                <a:ea typeface="Cambria" panose="02040503050406030204" pitchFamily="18" charset="0"/>
              </a:rPr>
              <a:t>:</a:t>
            </a:r>
          </a:p>
          <a:p>
            <a:r>
              <a:rPr lang="en-US" sz="2200">
                <a:latin typeface="Cambria" panose="02040503050406030204" pitchFamily="18" charset="0"/>
                <a:ea typeface="Cambria" panose="02040503050406030204" pitchFamily="18" charset="0"/>
              </a:rPr>
              <a:t>Kaspofungin</a:t>
            </a:r>
          </a:p>
          <a:p>
            <a:r>
              <a:rPr lang="en-US" sz="2200">
                <a:latin typeface="Cambria" panose="02040503050406030204" pitchFamily="18" charset="0"/>
                <a:ea typeface="Cambria" panose="02040503050406030204" pitchFamily="18" charset="0"/>
              </a:rPr>
              <a:t>Micofungin</a:t>
            </a:r>
          </a:p>
        </p:txBody>
      </p:sp>
    </p:spTree>
    <p:extLst>
      <p:ext uri="{BB962C8B-B14F-4D97-AF65-F5344CB8AC3E}">
        <p14:creationId xmlns:p14="http://schemas.microsoft.com/office/powerpoint/2010/main" xmlns="" val="331168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xmlns="" id="{C24CEA6B-8D56-4C1F-958D-7A61FB152BAE}"/>
              </a:ext>
            </a:extLst>
          </p:cNvPr>
          <p:cNvSpPr>
            <a:spLocks noGrp="1" noChangeArrowheads="1"/>
          </p:cNvSpPr>
          <p:nvPr>
            <p:ph type="title"/>
          </p:nvPr>
        </p:nvSpPr>
        <p:spPr/>
        <p:txBody>
          <a:bodyPr>
            <a:normAutofit/>
          </a:bodyPr>
          <a:lstStyle/>
          <a:p>
            <a:pPr algn="ctr" eaLnBrk="1" hangingPunct="1">
              <a:defRPr/>
            </a:pPr>
            <a:r>
              <a:rPr lang="sr-Cyrl-RS" sz="3200" dirty="0"/>
              <a:t>АСПЕРГИЛОМ</a:t>
            </a:r>
            <a:r>
              <a:rPr lang="sr-Latn-CS" sz="3200" dirty="0"/>
              <a:t> </a:t>
            </a:r>
            <a:r>
              <a:rPr lang="sr-Cyrl-RS" sz="3200" dirty="0"/>
              <a:t>ПАРАНАЗАЛНИХ</a:t>
            </a:r>
            <a:r>
              <a:rPr lang="sr-Latn-CS" sz="3200" dirty="0"/>
              <a:t> </a:t>
            </a:r>
            <a:r>
              <a:rPr lang="sr-Cyrl-RS" sz="3200" dirty="0"/>
              <a:t>СИНУСА</a:t>
            </a:r>
            <a:endParaRPr lang="en-US" sz="3200" dirty="0"/>
          </a:p>
        </p:txBody>
      </p:sp>
      <p:sp>
        <p:nvSpPr>
          <p:cNvPr id="3075" name="Rectangle 3">
            <a:extLst>
              <a:ext uri="{FF2B5EF4-FFF2-40B4-BE49-F238E27FC236}">
                <a16:creationId xmlns:a16="http://schemas.microsoft.com/office/drawing/2014/main" xmlns="" id="{607A8D8F-5A4A-4AE8-87A7-722E31BE4A2E}"/>
              </a:ext>
            </a:extLst>
          </p:cNvPr>
          <p:cNvSpPr>
            <a:spLocks noGrp="1" noChangeArrowheads="1"/>
          </p:cNvSpPr>
          <p:nvPr>
            <p:ph type="body" idx="1"/>
          </p:nvPr>
        </p:nvSpPr>
        <p:spPr>
          <a:xfrm>
            <a:off x="1066800" y="1988840"/>
            <a:ext cx="7543800" cy="4716760"/>
          </a:xfrm>
        </p:spPr>
        <p:txBody>
          <a:bodyPr>
            <a:normAutofit/>
          </a:bodyPr>
          <a:lstStyle/>
          <a:p>
            <a:pPr eaLnBrk="1" hangingPunct="1"/>
            <a:r>
              <a:rPr lang="sr-Cyrl-RS" altLang="en-US" sz="2400" b="1">
                <a:latin typeface="Cambria" panose="02040503050406030204" pitchFamily="18" charset="0"/>
                <a:ea typeface="Cambria" panose="02040503050406030204" pitchFamily="18" charset="0"/>
              </a:rPr>
              <a:t>Узрочник</a:t>
            </a:r>
            <a:r>
              <a:rPr lang="sr-Latn-CS" altLang="en-US" sz="2400" b="1">
                <a:latin typeface="Cambria" panose="02040503050406030204" pitchFamily="18" charset="0"/>
                <a:ea typeface="Cambria" panose="02040503050406030204" pitchFamily="18" charset="0"/>
              </a:rPr>
              <a:t> </a:t>
            </a:r>
            <a:r>
              <a:rPr lang="sr-Cyrl-RS" altLang="en-US" sz="2400" b="1">
                <a:latin typeface="Cambria" panose="02040503050406030204" pitchFamily="18" charset="0"/>
                <a:ea typeface="Cambria" panose="02040503050406030204" pitchFamily="18" charset="0"/>
              </a:rPr>
              <a:t>је</a:t>
            </a:r>
            <a:r>
              <a:rPr lang="sr-Latn-CS" altLang="en-US" sz="2400" b="1">
                <a:latin typeface="Cambria" panose="02040503050406030204" pitchFamily="18" charset="0"/>
                <a:ea typeface="Cambria" panose="02040503050406030204" pitchFamily="18" charset="0"/>
              </a:rPr>
              <a:t> </a:t>
            </a:r>
            <a:r>
              <a:rPr lang="sr-Latn-CS" altLang="en-US" sz="2400" b="1" i="1">
                <a:latin typeface="Cambria" panose="02040503050406030204" pitchFamily="18" charset="0"/>
                <a:ea typeface="Cambria" panose="02040503050406030204" pitchFamily="18" charset="0"/>
              </a:rPr>
              <a:t>Aspergillus</a:t>
            </a:r>
            <a:r>
              <a:rPr lang="en-US" altLang="en-US" sz="2400" b="1" i="1">
                <a:latin typeface="Cambria" panose="02040503050406030204" pitchFamily="18" charset="0"/>
                <a:ea typeface="Cambria" panose="02040503050406030204" pitchFamily="18" charset="0"/>
              </a:rPr>
              <a:t> </a:t>
            </a:r>
            <a:r>
              <a:rPr lang="sr-Latn-CS" altLang="en-US" sz="2400" b="1" i="1">
                <a:latin typeface="Cambria" panose="02040503050406030204" pitchFamily="18" charset="0"/>
                <a:ea typeface="Cambria" panose="02040503050406030204" pitchFamily="18" charset="0"/>
              </a:rPr>
              <a:t>flavus</a:t>
            </a:r>
          </a:p>
          <a:p>
            <a:pPr marL="0" indent="0" eaLnBrk="1" hangingPunct="1">
              <a:buNone/>
            </a:pPr>
            <a:endParaRPr lang="sr-Latn-CS" altLang="en-US" sz="2400" b="1" i="1">
              <a:latin typeface="Cambria" panose="02040503050406030204" pitchFamily="18" charset="0"/>
              <a:ea typeface="Cambria" panose="02040503050406030204" pitchFamily="18" charset="0"/>
            </a:endParaRPr>
          </a:p>
          <a:p>
            <a:pPr eaLnBrk="1" hangingPunct="1"/>
            <a:r>
              <a:rPr lang="sr-Cyrl-RS" altLang="en-US" sz="2400" b="1">
                <a:latin typeface="Cambria" panose="02040503050406030204" pitchFamily="18" charset="0"/>
                <a:ea typeface="Cambria" panose="02040503050406030204" pitchFamily="18" charset="0"/>
              </a:rPr>
              <a:t>Захвата</a:t>
            </a:r>
            <a:r>
              <a:rPr lang="sr-Latn-CS" altLang="en-US" sz="2400" b="1">
                <a:latin typeface="Cambria" panose="02040503050406030204" pitchFamily="18" charset="0"/>
                <a:ea typeface="Cambria" panose="02040503050406030204" pitchFamily="18" charset="0"/>
              </a:rPr>
              <a:t> </a:t>
            </a:r>
            <a:r>
              <a:rPr lang="sr-Cyrl-RS" altLang="en-US" sz="2400" b="1">
                <a:latin typeface="Cambria" panose="02040503050406030204" pitchFamily="18" charset="0"/>
                <a:ea typeface="Cambria" panose="02040503050406030204" pitchFamily="18" charset="0"/>
              </a:rPr>
              <a:t>максиларне</a:t>
            </a:r>
            <a:r>
              <a:rPr lang="sr-Latn-CS" altLang="en-US" sz="2400" b="1">
                <a:latin typeface="Cambria" panose="02040503050406030204" pitchFamily="18" charset="0"/>
                <a:ea typeface="Cambria" panose="02040503050406030204" pitchFamily="18" charset="0"/>
              </a:rPr>
              <a:t> </a:t>
            </a:r>
            <a:r>
              <a:rPr lang="sr-Cyrl-RS" altLang="en-US" sz="2400" b="1">
                <a:latin typeface="Cambria" panose="02040503050406030204" pitchFamily="18" charset="0"/>
                <a:ea typeface="Cambria" panose="02040503050406030204" pitchFamily="18" charset="0"/>
              </a:rPr>
              <a:t>и</a:t>
            </a:r>
            <a:r>
              <a:rPr lang="sr-Latn-CS" altLang="en-US" sz="2400" b="1">
                <a:latin typeface="Cambria" panose="02040503050406030204" pitchFamily="18" charset="0"/>
                <a:ea typeface="Cambria" panose="02040503050406030204" pitchFamily="18" charset="0"/>
              </a:rPr>
              <a:t> </a:t>
            </a:r>
            <a:r>
              <a:rPr lang="sr-Cyrl-RS" altLang="en-US" sz="2400" b="1">
                <a:latin typeface="Cambria" panose="02040503050406030204" pitchFamily="18" charset="0"/>
                <a:ea typeface="Cambria" panose="02040503050406030204" pitchFamily="18" charset="0"/>
              </a:rPr>
              <a:t>етмоидалне</a:t>
            </a:r>
            <a:r>
              <a:rPr lang="sr-Latn-CS" altLang="en-US" sz="2400" b="1">
                <a:latin typeface="Cambria" panose="02040503050406030204" pitchFamily="18" charset="0"/>
                <a:ea typeface="Cambria" panose="02040503050406030204" pitchFamily="18" charset="0"/>
              </a:rPr>
              <a:t> </a:t>
            </a:r>
            <a:r>
              <a:rPr lang="sr-Cyrl-RS" altLang="en-US" sz="2400" b="1">
                <a:latin typeface="Cambria" panose="02040503050406030204" pitchFamily="18" charset="0"/>
                <a:ea typeface="Cambria" panose="02040503050406030204" pitchFamily="18" charset="0"/>
              </a:rPr>
              <a:t>синусе</a:t>
            </a:r>
            <a:r>
              <a:rPr lang="sr-Latn-CS" altLang="en-US" sz="2400" b="1">
                <a:latin typeface="Cambria" panose="02040503050406030204" pitchFamily="18" charset="0"/>
                <a:ea typeface="Cambria" panose="02040503050406030204" pitchFamily="18" charset="0"/>
              </a:rPr>
              <a:t>-</a:t>
            </a:r>
            <a:r>
              <a:rPr lang="sr-Cyrl-RS" altLang="en-US" sz="2400" b="1">
                <a:latin typeface="Cambria" panose="02040503050406030204" pitchFamily="18" charset="0"/>
                <a:ea typeface="Cambria" panose="02040503050406030204" pitchFamily="18" charset="0"/>
              </a:rPr>
              <a:t>грануломатозна</a:t>
            </a:r>
            <a:r>
              <a:rPr lang="sr-Latn-CS" altLang="en-US" sz="2400" b="1">
                <a:latin typeface="Cambria" panose="02040503050406030204" pitchFamily="18" charset="0"/>
                <a:ea typeface="Cambria" panose="02040503050406030204" pitchFamily="18" charset="0"/>
              </a:rPr>
              <a:t> </a:t>
            </a:r>
            <a:r>
              <a:rPr lang="sr-Cyrl-RS" altLang="en-US" sz="2400" b="1">
                <a:latin typeface="Cambria" panose="02040503050406030204" pitchFamily="18" charset="0"/>
                <a:ea typeface="Cambria" panose="02040503050406030204" pitchFamily="18" charset="0"/>
              </a:rPr>
              <a:t>мас</a:t>
            </a:r>
            <a:r>
              <a:rPr lang="sr-Latn-RS" altLang="en-US" sz="2400" b="1">
                <a:latin typeface="Cambria" panose="02040503050406030204" pitchFamily="18" charset="0"/>
                <a:ea typeface="Cambria" panose="02040503050406030204" pitchFamily="18" charset="0"/>
              </a:rPr>
              <a:t>a</a:t>
            </a:r>
          </a:p>
          <a:p>
            <a:pPr marL="0" indent="0" eaLnBrk="1" hangingPunct="1">
              <a:buNone/>
            </a:pPr>
            <a:endParaRPr lang="sr-Latn-CS" altLang="en-US" sz="2400" b="1">
              <a:latin typeface="Cambria" panose="02040503050406030204" pitchFamily="18" charset="0"/>
              <a:ea typeface="Cambria" panose="02040503050406030204" pitchFamily="18" charset="0"/>
            </a:endParaRPr>
          </a:p>
          <a:p>
            <a:pPr eaLnBrk="1" hangingPunct="1"/>
            <a:r>
              <a:rPr lang="sr-Cyrl-RS" altLang="en-US" sz="2400" b="1">
                <a:latin typeface="Cambria" panose="02040503050406030204" pitchFamily="18" charset="0"/>
                <a:ea typeface="Cambria" panose="02040503050406030204" pitchFamily="18" charset="0"/>
              </a:rPr>
              <a:t>Ретко</a:t>
            </a:r>
            <a:r>
              <a:rPr lang="sr-Latn-CS" altLang="en-US" sz="2400" b="1">
                <a:latin typeface="Cambria" panose="02040503050406030204" pitchFamily="18" charset="0"/>
                <a:ea typeface="Cambria" panose="02040503050406030204" pitchFamily="18" charset="0"/>
              </a:rPr>
              <a:t> </a:t>
            </a:r>
            <a:r>
              <a:rPr lang="sr-Cyrl-RS" altLang="en-US" sz="2400" b="1">
                <a:latin typeface="Cambria" panose="02040503050406030204" pitchFamily="18" charset="0"/>
                <a:ea typeface="Cambria" panose="02040503050406030204" pitchFamily="18" charset="0"/>
              </a:rPr>
              <a:t>обољење</a:t>
            </a:r>
            <a:r>
              <a:rPr lang="sr-Latn-CS" altLang="en-US" sz="2400" b="1">
                <a:latin typeface="Cambria" panose="02040503050406030204" pitchFamily="18" charset="0"/>
                <a:ea typeface="Cambria" panose="02040503050406030204" pitchFamily="18" charset="0"/>
              </a:rPr>
              <a:t> </a:t>
            </a:r>
            <a:r>
              <a:rPr lang="sr-Cyrl-RS" altLang="en-US" sz="2400" b="1">
                <a:latin typeface="Cambria" panose="02040503050406030204" pitchFamily="18" charset="0"/>
                <a:ea typeface="Cambria" panose="02040503050406030204" pitchFamily="18" charset="0"/>
              </a:rPr>
              <a:t>одраслих -</a:t>
            </a:r>
            <a:r>
              <a:rPr lang="sr-Latn-CS" altLang="en-US" sz="2400" b="1">
                <a:latin typeface="Cambria" panose="02040503050406030204" pitchFamily="18" charset="0"/>
                <a:ea typeface="Cambria" panose="02040503050406030204" pitchFamily="18" charset="0"/>
              </a:rPr>
              <a:t> </a:t>
            </a:r>
            <a:r>
              <a:rPr lang="sr-Cyrl-RS" altLang="en-US" sz="2400" b="1">
                <a:latin typeface="Cambria" panose="02040503050406030204" pitchFamily="18" charset="0"/>
                <a:ea typeface="Cambria" panose="02040503050406030204" pitchFamily="18" charset="0"/>
              </a:rPr>
              <a:t>оба</a:t>
            </a:r>
            <a:r>
              <a:rPr lang="sr-Latn-CS" altLang="en-US" sz="2400" b="1">
                <a:latin typeface="Cambria" panose="02040503050406030204" pitchFamily="18" charset="0"/>
                <a:ea typeface="Cambria" panose="02040503050406030204" pitchFamily="18" charset="0"/>
              </a:rPr>
              <a:t> </a:t>
            </a:r>
            <a:r>
              <a:rPr lang="sr-Cyrl-RS" altLang="en-US" sz="2400" b="1">
                <a:latin typeface="Cambria" panose="02040503050406030204" pitchFamily="18" charset="0"/>
                <a:ea typeface="Cambria" panose="02040503050406030204" pitchFamily="18" charset="0"/>
              </a:rPr>
              <a:t>пола</a:t>
            </a:r>
            <a:endParaRPr lang="en-US" altLang="en-US" sz="2400" b="1">
              <a:latin typeface="Cambria" panose="02040503050406030204" pitchFamily="18" charset="0"/>
              <a:ea typeface="Cambria" panose="020405030504060302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xmlns="" id="{9EB5E641-AB03-4DD3-8512-22700BE8ECE0}"/>
              </a:ext>
            </a:extLst>
          </p:cNvPr>
          <p:cNvSpPr>
            <a:spLocks noGrp="1" noChangeArrowheads="1"/>
          </p:cNvSpPr>
          <p:nvPr>
            <p:ph type="title"/>
          </p:nvPr>
        </p:nvSpPr>
        <p:spPr/>
        <p:txBody>
          <a:bodyPr>
            <a:normAutofit/>
          </a:bodyPr>
          <a:lstStyle/>
          <a:p>
            <a:pPr algn="ctr" eaLnBrk="1" hangingPunct="1">
              <a:defRPr/>
            </a:pPr>
            <a:r>
              <a:rPr lang="sr-Cyrl-RS" sz="3200"/>
              <a:t>КЛИНИЧКА</a:t>
            </a:r>
            <a:r>
              <a:rPr lang="sr-Latn-CS" sz="3200"/>
              <a:t> </a:t>
            </a:r>
            <a:r>
              <a:rPr lang="sr-Cyrl-RS" sz="3200"/>
              <a:t>СЛИКА</a:t>
            </a:r>
            <a:endParaRPr lang="en-US" sz="3200"/>
          </a:p>
        </p:txBody>
      </p:sp>
      <p:sp>
        <p:nvSpPr>
          <p:cNvPr id="4099" name="Rectangle 3">
            <a:extLst>
              <a:ext uri="{FF2B5EF4-FFF2-40B4-BE49-F238E27FC236}">
                <a16:creationId xmlns:a16="http://schemas.microsoft.com/office/drawing/2014/main" xmlns="" id="{C9942CF3-5C95-4CBC-978D-1F2EA2A7C498}"/>
              </a:ext>
            </a:extLst>
          </p:cNvPr>
          <p:cNvSpPr>
            <a:spLocks noGrp="1" noChangeArrowheads="1"/>
          </p:cNvSpPr>
          <p:nvPr>
            <p:ph type="body" idx="1"/>
          </p:nvPr>
        </p:nvSpPr>
        <p:spPr>
          <a:xfrm>
            <a:off x="1066800" y="2133600"/>
            <a:ext cx="7543800" cy="4495800"/>
          </a:xfrm>
        </p:spPr>
        <p:txBody>
          <a:bodyPr>
            <a:normAutofit/>
          </a:bodyPr>
          <a:lstStyle/>
          <a:p>
            <a:pPr eaLnBrk="1" hangingPunct="1">
              <a:defRPr/>
            </a:pPr>
            <a:r>
              <a:rPr lang="sr-Cyrl-RS" sz="2000" b="1">
                <a:latin typeface="Cambria" panose="02040503050406030204" pitchFamily="18" charset="0"/>
                <a:ea typeface="Cambria" panose="02040503050406030204" pitchFamily="18" charset="0"/>
              </a:rPr>
              <a:t>Постепен</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ток</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a:latin typeface="Cambria" panose="02040503050406030204" pitchFamily="18" charset="0"/>
                <a:ea typeface="Cambria" panose="02040503050406030204" pitchFamily="18" charset="0"/>
              </a:rPr>
              <a:t>Птоза</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Оток</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капака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при</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назалном</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углу</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Секреција</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из</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носа</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Опште</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стање</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очувано</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en-US" sz="2000" b="1" dirty="0">
                <a:latin typeface="Cambria" panose="02040503050406030204" pitchFamily="18" charset="0"/>
                <a:ea typeface="Cambria" panose="02040503050406030204" pitchFamily="18" charset="0"/>
              </a:rPr>
              <a:t>R</a:t>
            </a:r>
            <a:r>
              <a:rPr lang="sr-Latn-CS" sz="2000" b="1" dirty="0">
                <a:latin typeface="Cambria" panose="02040503050406030204" pitchFamily="18" charset="0"/>
                <a:ea typeface="Cambria" panose="02040503050406030204" pitchFamily="18" charset="0"/>
              </a:rPr>
              <a:t>ö </a:t>
            </a:r>
            <a:r>
              <a:rPr lang="sr-Cyrl-RS" sz="2000" b="1" dirty="0">
                <a:latin typeface="Cambria" panose="02040503050406030204" pitchFamily="18" charset="0"/>
                <a:ea typeface="Cambria" panose="02040503050406030204" pitchFamily="18" charset="0"/>
              </a:rPr>
              <a:t>налаз</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замућење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синуса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разарање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коштаног</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оквира</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xmlns="" id="{284F4CD3-76E1-4047-8B6D-B0B9E56EBDFE}"/>
              </a:ext>
            </a:extLst>
          </p:cNvPr>
          <p:cNvSpPr>
            <a:spLocks noGrp="1" noChangeArrowheads="1"/>
          </p:cNvSpPr>
          <p:nvPr>
            <p:ph type="title"/>
          </p:nvPr>
        </p:nvSpPr>
        <p:spPr/>
        <p:txBody>
          <a:bodyPr>
            <a:normAutofit/>
          </a:bodyPr>
          <a:lstStyle/>
          <a:p>
            <a:pPr algn="ctr" eaLnBrk="1" hangingPunct="1">
              <a:defRPr/>
            </a:pPr>
            <a:r>
              <a:rPr lang="sr-Cyrl-RS" sz="3200" dirty="0"/>
              <a:t>ДИЈАГНОЗА</a:t>
            </a:r>
            <a:endParaRPr lang="en-US" sz="3200" dirty="0"/>
          </a:p>
        </p:txBody>
      </p:sp>
      <p:sp>
        <p:nvSpPr>
          <p:cNvPr id="5123" name="Rectangle 3">
            <a:extLst>
              <a:ext uri="{FF2B5EF4-FFF2-40B4-BE49-F238E27FC236}">
                <a16:creationId xmlns:a16="http://schemas.microsoft.com/office/drawing/2014/main" xmlns="" id="{E4A98AD3-1DCB-44AC-8032-C8571BC636CD}"/>
              </a:ext>
            </a:extLst>
          </p:cNvPr>
          <p:cNvSpPr>
            <a:spLocks noGrp="1" noChangeArrowheads="1"/>
          </p:cNvSpPr>
          <p:nvPr>
            <p:ph type="body" idx="1"/>
          </p:nvPr>
        </p:nvSpPr>
        <p:spPr>
          <a:xfrm>
            <a:off x="990600" y="2286000"/>
            <a:ext cx="7696200" cy="3810000"/>
          </a:xfrm>
        </p:spPr>
        <p:txBody>
          <a:bodyPr>
            <a:normAutofit/>
          </a:bodyPr>
          <a:lstStyle/>
          <a:p>
            <a:pPr eaLnBrk="1" hangingPunct="1">
              <a:defRPr/>
            </a:pPr>
            <a:r>
              <a:rPr lang="sr-Cyrl-RS" sz="2000" b="1" dirty="0">
                <a:latin typeface="Cambria" panose="02040503050406030204" pitchFamily="18" charset="0"/>
                <a:ea typeface="Cambria" panose="02040503050406030204" pitchFamily="18" charset="0"/>
              </a:rPr>
              <a:t>Ендемо</a:t>
            </a:r>
            <a:r>
              <a:rPr lang="sr-Latn-CS" sz="2000" b="1" dirty="0">
                <a:latin typeface="Cambria" panose="02040503050406030204" pitchFamily="18" charset="0"/>
                <a:ea typeface="Cambria" panose="02040503050406030204" pitchFamily="18" charset="0"/>
              </a:rPr>
              <a:t>-</a:t>
            </a:r>
            <a:r>
              <a:rPr lang="sr-Cyrl-RS" sz="2000" b="1">
                <a:latin typeface="Cambria" panose="02040503050406030204" pitchFamily="18" charset="0"/>
                <a:ea typeface="Cambria" panose="02040503050406030204" pitchFamily="18" charset="0"/>
              </a:rPr>
              <a:t>клинички</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подаци</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Рендгенски</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преглед</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синуса</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Хистолошки</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преглед</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узорка</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Серолошки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тестови</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xmlns="" id="{A102B707-BB62-4AC4-9B85-0105141CF197}"/>
              </a:ext>
            </a:extLst>
          </p:cNvPr>
          <p:cNvSpPr>
            <a:spLocks noGrp="1" noChangeArrowheads="1"/>
          </p:cNvSpPr>
          <p:nvPr>
            <p:ph type="title"/>
          </p:nvPr>
        </p:nvSpPr>
        <p:spPr/>
        <p:txBody>
          <a:bodyPr>
            <a:normAutofit/>
          </a:bodyPr>
          <a:lstStyle/>
          <a:p>
            <a:pPr algn="ctr" eaLnBrk="1" hangingPunct="1">
              <a:defRPr/>
            </a:pPr>
            <a:r>
              <a:rPr lang="sr-Cyrl-RS" sz="3200" dirty="0"/>
              <a:t>ДИФЕРЕНЦИЈАЛНА</a:t>
            </a:r>
            <a:r>
              <a:rPr lang="sr-Latn-CS" sz="3200" dirty="0"/>
              <a:t> </a:t>
            </a:r>
            <a:r>
              <a:rPr lang="sr-Cyrl-RS" sz="3200" dirty="0"/>
              <a:t>ДИЈАГНОЗА</a:t>
            </a:r>
            <a:endParaRPr lang="en-US" sz="3200" dirty="0"/>
          </a:p>
        </p:txBody>
      </p:sp>
      <p:sp>
        <p:nvSpPr>
          <p:cNvPr id="134147" name="Rectangle 3">
            <a:extLst>
              <a:ext uri="{FF2B5EF4-FFF2-40B4-BE49-F238E27FC236}">
                <a16:creationId xmlns:a16="http://schemas.microsoft.com/office/drawing/2014/main" xmlns="" id="{6FACA623-3C56-46B0-A908-7DA924718165}"/>
              </a:ext>
            </a:extLst>
          </p:cNvPr>
          <p:cNvSpPr>
            <a:spLocks noGrp="1" noChangeArrowheads="1"/>
          </p:cNvSpPr>
          <p:nvPr>
            <p:ph type="body" idx="1"/>
          </p:nvPr>
        </p:nvSpPr>
        <p:spPr>
          <a:xfrm>
            <a:off x="1066800" y="2590800"/>
            <a:ext cx="7543800" cy="4114800"/>
          </a:xfrm>
        </p:spPr>
        <p:txBody>
          <a:bodyPr>
            <a:normAutofit/>
          </a:bodyPr>
          <a:lstStyle/>
          <a:p>
            <a:pPr eaLnBrk="1" hangingPunct="1">
              <a:defRPr/>
            </a:pPr>
            <a:r>
              <a:rPr lang="sr-Cyrl-RS" sz="2400" b="1" dirty="0">
                <a:latin typeface="Cambria" panose="02040503050406030204" pitchFamily="18" charset="0"/>
                <a:ea typeface="Cambria" panose="02040503050406030204" pitchFamily="18" charset="0"/>
              </a:rPr>
              <a:t>Поткожна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фикомикоза</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Малигна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обољења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назофаринкса</a:t>
            </a:r>
            <a:endParaRPr lang="en-US" sz="2400" b="1" dirty="0">
              <a:latin typeface="Cambria" panose="02040503050406030204" pitchFamily="18" charset="0"/>
              <a:ea typeface="Cambria" panose="020405030504060302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xmlns="" id="{AE60B979-EEED-4F8F-8918-6806B08AB953}"/>
              </a:ext>
            </a:extLst>
          </p:cNvPr>
          <p:cNvSpPr>
            <a:spLocks noGrp="1" noChangeArrowheads="1"/>
          </p:cNvSpPr>
          <p:nvPr>
            <p:ph type="title"/>
          </p:nvPr>
        </p:nvSpPr>
        <p:spPr/>
        <p:txBody>
          <a:bodyPr>
            <a:normAutofit/>
          </a:bodyPr>
          <a:lstStyle/>
          <a:p>
            <a:pPr algn="ctr" eaLnBrk="1" hangingPunct="1">
              <a:defRPr/>
            </a:pPr>
            <a:r>
              <a:rPr lang="sr-Cyrl-RS" sz="3200"/>
              <a:t>ЕВОЛУЦИЈА</a:t>
            </a:r>
            <a:endParaRPr lang="en-US" sz="3200"/>
          </a:p>
        </p:txBody>
      </p:sp>
      <p:sp>
        <p:nvSpPr>
          <p:cNvPr id="19459" name="Rectangle 3">
            <a:extLst>
              <a:ext uri="{FF2B5EF4-FFF2-40B4-BE49-F238E27FC236}">
                <a16:creationId xmlns:a16="http://schemas.microsoft.com/office/drawing/2014/main" xmlns="" id="{ED74A2B6-2675-42D4-A314-75F959489321}"/>
              </a:ext>
            </a:extLst>
          </p:cNvPr>
          <p:cNvSpPr>
            <a:spLocks noGrp="1" noChangeArrowheads="1"/>
          </p:cNvSpPr>
          <p:nvPr>
            <p:ph type="body" idx="1"/>
          </p:nvPr>
        </p:nvSpPr>
        <p:spPr>
          <a:xfrm>
            <a:off x="1066800" y="2132856"/>
            <a:ext cx="6817568" cy="5258544"/>
          </a:xfrm>
        </p:spPr>
        <p:txBody>
          <a:bodyPr>
            <a:normAutofit/>
          </a:bodyPr>
          <a:lstStyle/>
          <a:p>
            <a:pPr eaLnBrk="1" hangingPunct="1">
              <a:buFont typeface="Wingdings" panose="05000000000000000000" pitchFamily="2" charset="2"/>
              <a:buNone/>
              <a:defRPr/>
            </a:pPr>
            <a:r>
              <a:rPr lang="sr-Cyrl-RS" sz="2800" b="1" dirty="0">
                <a:latin typeface="Cambria" panose="02040503050406030204" pitchFamily="18" charset="0"/>
                <a:ea typeface="Cambria" panose="02040503050406030204" pitchFamily="18" charset="0"/>
              </a:rPr>
              <a:t>Води</a:t>
            </a:r>
            <a:r>
              <a:rPr lang="sr-Latn-CS" sz="2800" b="1" dirty="0">
                <a:latin typeface="Cambria" panose="02040503050406030204" pitchFamily="18" charset="0"/>
                <a:ea typeface="Cambria" panose="02040503050406030204" pitchFamily="18" charset="0"/>
              </a:rPr>
              <a:t> </a:t>
            </a:r>
            <a:r>
              <a:rPr lang="sr-Cyrl-RS" sz="2800" b="1" dirty="0">
                <a:latin typeface="Cambria" panose="02040503050406030204" pitchFamily="18" charset="0"/>
                <a:ea typeface="Cambria" panose="02040503050406030204" pitchFamily="18" charset="0"/>
              </a:rPr>
              <a:t>оштећењу</a:t>
            </a:r>
            <a:r>
              <a:rPr lang="sr-Latn-CS" sz="2800" b="1" dirty="0">
                <a:latin typeface="Cambria" panose="02040503050406030204" pitchFamily="18" charset="0"/>
                <a:ea typeface="Cambria" panose="02040503050406030204" pitchFamily="18" charset="0"/>
              </a:rPr>
              <a:t> </a:t>
            </a:r>
            <a:r>
              <a:rPr lang="sr-Cyrl-RS" sz="2800" b="1" dirty="0">
                <a:latin typeface="Cambria" panose="02040503050406030204" pitchFamily="18" charset="0"/>
                <a:ea typeface="Cambria" panose="02040503050406030204" pitchFamily="18" charset="0"/>
              </a:rPr>
              <a:t>мозга</a:t>
            </a:r>
            <a:r>
              <a:rPr lang="sr-Latn-CS" sz="2800" b="1" dirty="0">
                <a:latin typeface="Cambria" panose="02040503050406030204" pitchFamily="18" charset="0"/>
                <a:ea typeface="Cambria" panose="02040503050406030204" pitchFamily="18" charset="0"/>
              </a:rPr>
              <a:t> </a:t>
            </a:r>
            <a:r>
              <a:rPr lang="sr-Cyrl-RS" sz="2800" b="1" dirty="0">
                <a:latin typeface="Cambria" panose="02040503050406030204" pitchFamily="18" charset="0"/>
                <a:ea typeface="Cambria" panose="02040503050406030204" pitchFamily="18" charset="0"/>
              </a:rPr>
              <a:t>и</a:t>
            </a:r>
            <a:r>
              <a:rPr lang="sr-Latn-CS" sz="2800" b="1" dirty="0">
                <a:latin typeface="Cambria" panose="02040503050406030204" pitchFamily="18" charset="0"/>
                <a:ea typeface="Cambria" panose="02040503050406030204" pitchFamily="18" charset="0"/>
              </a:rPr>
              <a:t> </a:t>
            </a:r>
            <a:r>
              <a:rPr lang="sr-Cyrl-RS" sz="2800" b="1" dirty="0">
                <a:latin typeface="Cambria" panose="02040503050406030204" pitchFamily="18" charset="0"/>
                <a:ea typeface="Cambria" panose="02040503050406030204" pitchFamily="18" charset="0"/>
              </a:rPr>
              <a:t>ока</a:t>
            </a:r>
            <a:r>
              <a:rPr lang="sr-Latn-CS" sz="2800" b="1" dirty="0">
                <a:latin typeface="Cambria" panose="02040503050406030204" pitchFamily="18" charset="0"/>
                <a:ea typeface="Cambria" panose="02040503050406030204" pitchFamily="18" charset="0"/>
              </a:rPr>
              <a:t>, </a:t>
            </a:r>
            <a:r>
              <a:rPr lang="sr-Cyrl-RS" sz="2800" b="1" dirty="0">
                <a:latin typeface="Cambria" panose="02040503050406030204" pitchFamily="18" charset="0"/>
                <a:ea typeface="Cambria" panose="02040503050406030204" pitchFamily="18" charset="0"/>
              </a:rPr>
              <a:t>тј</a:t>
            </a:r>
            <a:r>
              <a:rPr lang="sr-Latn-CS" sz="2800" b="1" dirty="0">
                <a:latin typeface="Cambria" panose="02040503050406030204" pitchFamily="18" charset="0"/>
                <a:ea typeface="Cambria" panose="02040503050406030204" pitchFamily="18" charset="0"/>
              </a:rPr>
              <a:t>. </a:t>
            </a:r>
          </a:p>
          <a:p>
            <a:pPr eaLnBrk="1" hangingPunct="1">
              <a:buFont typeface="Wingdings" panose="05000000000000000000" pitchFamily="2" charset="2"/>
              <a:buNone/>
              <a:defRPr/>
            </a:pPr>
            <a:r>
              <a:rPr lang="sr-Cyrl-RS" sz="2800" b="1" dirty="0">
                <a:latin typeface="Cambria" panose="02040503050406030204" pitchFamily="18" charset="0"/>
                <a:ea typeface="Cambria" panose="02040503050406030204" pitchFamily="18" charset="0"/>
              </a:rPr>
              <a:t>слепилу</a:t>
            </a:r>
            <a:r>
              <a:rPr lang="sr-Latn-CS" sz="2800" b="1" dirty="0">
                <a:latin typeface="Cambria" panose="02040503050406030204" pitchFamily="18" charset="0"/>
                <a:ea typeface="Cambria" panose="02040503050406030204" pitchFamily="18" charset="0"/>
              </a:rPr>
              <a:t> </a:t>
            </a:r>
            <a:r>
              <a:rPr lang="sr-Cyrl-RS" sz="2800" b="1" dirty="0">
                <a:latin typeface="Cambria" panose="02040503050406030204" pitchFamily="18" charset="0"/>
                <a:ea typeface="Cambria" panose="02040503050406030204" pitchFamily="18" charset="0"/>
              </a:rPr>
              <a:t>и</a:t>
            </a:r>
            <a:r>
              <a:rPr lang="sr-Latn-CS" sz="2800" b="1" dirty="0">
                <a:latin typeface="Cambria" panose="02040503050406030204" pitchFamily="18" charset="0"/>
                <a:ea typeface="Cambria" panose="02040503050406030204" pitchFamily="18" charset="0"/>
              </a:rPr>
              <a:t> </a:t>
            </a:r>
            <a:r>
              <a:rPr lang="sr-Cyrl-RS" sz="2800" b="1" dirty="0">
                <a:latin typeface="Cambria" panose="02040503050406030204" pitchFamily="18" charset="0"/>
                <a:ea typeface="Cambria" panose="02040503050406030204" pitchFamily="18" charset="0"/>
              </a:rPr>
              <a:t>леталном</a:t>
            </a:r>
            <a:r>
              <a:rPr lang="sr-Latn-CS" sz="2800" b="1" dirty="0">
                <a:latin typeface="Cambria" panose="02040503050406030204" pitchFamily="18" charset="0"/>
                <a:ea typeface="Cambria" panose="02040503050406030204" pitchFamily="18" charset="0"/>
              </a:rPr>
              <a:t> </a:t>
            </a:r>
            <a:r>
              <a:rPr lang="sr-Cyrl-RS" sz="2800" b="1" dirty="0">
                <a:latin typeface="Cambria" panose="02040503050406030204" pitchFamily="18" charset="0"/>
                <a:ea typeface="Cambria" panose="02040503050406030204" pitchFamily="18" charset="0"/>
              </a:rPr>
              <a:t>исходу</a:t>
            </a:r>
            <a:endParaRPr lang="en-US" sz="2800" b="1" dirty="0">
              <a:latin typeface="Cambria" panose="02040503050406030204" pitchFamily="18" charset="0"/>
              <a:ea typeface="Cambria" panose="020405030504060302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xmlns="" id="{64AB238C-DEFA-4057-A13B-D85EE432FFD9}"/>
              </a:ext>
            </a:extLst>
          </p:cNvPr>
          <p:cNvSpPr>
            <a:spLocks noGrp="1" noChangeArrowheads="1"/>
          </p:cNvSpPr>
          <p:nvPr>
            <p:ph type="title"/>
          </p:nvPr>
        </p:nvSpPr>
        <p:spPr>
          <a:xfrm>
            <a:off x="1066800" y="381000"/>
            <a:ext cx="7543800" cy="1431925"/>
          </a:xfrm>
        </p:spPr>
        <p:txBody>
          <a:bodyPr>
            <a:normAutofit/>
          </a:bodyPr>
          <a:lstStyle/>
          <a:p>
            <a:pPr algn="ctr" eaLnBrk="1" hangingPunct="1">
              <a:defRPr/>
            </a:pPr>
            <a:r>
              <a:rPr lang="sr-Cyrl-RS" sz="3200" dirty="0"/>
              <a:t>ТЕРАПИЈА</a:t>
            </a:r>
            <a:endParaRPr lang="en-US" sz="3200" dirty="0"/>
          </a:p>
        </p:txBody>
      </p:sp>
      <p:sp>
        <p:nvSpPr>
          <p:cNvPr id="20483" name="Rectangle 3">
            <a:extLst>
              <a:ext uri="{FF2B5EF4-FFF2-40B4-BE49-F238E27FC236}">
                <a16:creationId xmlns:a16="http://schemas.microsoft.com/office/drawing/2014/main" xmlns="" id="{0D4E7661-CC7A-4563-B202-19E20755BC24}"/>
              </a:ext>
            </a:extLst>
          </p:cNvPr>
          <p:cNvSpPr>
            <a:spLocks noGrp="1" noChangeArrowheads="1"/>
          </p:cNvSpPr>
          <p:nvPr>
            <p:ph type="body" idx="1"/>
          </p:nvPr>
        </p:nvSpPr>
        <p:spPr>
          <a:xfrm>
            <a:off x="990600" y="2209800"/>
            <a:ext cx="7543800" cy="4114800"/>
          </a:xfrm>
        </p:spPr>
        <p:txBody>
          <a:bodyPr>
            <a:normAutofit/>
          </a:bodyPr>
          <a:lstStyle/>
          <a:p>
            <a:pPr eaLnBrk="1" hangingPunct="1">
              <a:defRPr/>
            </a:pPr>
            <a:r>
              <a:rPr lang="sr-Cyrl-RS" sz="2000" b="1">
                <a:latin typeface="Cambria" panose="02040503050406030204" pitchFamily="18" charset="0"/>
                <a:ea typeface="Cambria" panose="02040503050406030204" pitchFamily="18" charset="0"/>
              </a:rPr>
              <a:t>Хируршки</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захват</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a:latin typeface="Cambria" panose="02040503050406030204" pitchFamily="18" charset="0"/>
                <a:ea typeface="Cambria" panose="02040503050406030204" pitchFamily="18" charset="0"/>
              </a:rPr>
              <a:t>Радиотерапија</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a:latin typeface="Cambria" panose="02040503050406030204" pitchFamily="18" charset="0"/>
                <a:ea typeface="Cambria" panose="02040503050406030204" pitchFamily="18" charset="0"/>
              </a:rPr>
              <a:t>Амфотерицин</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Б</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Флуцитосин</a:t>
            </a:r>
            <a:r>
              <a:rPr lang="sr-Latn-CS" sz="2000" b="1" dirty="0">
                <a:latin typeface="Cambria" panose="02040503050406030204" pitchFamily="18" charset="0"/>
                <a:ea typeface="Cambria" panose="02040503050406030204" pitchFamily="18" charset="0"/>
              </a:rPr>
              <a:t> 100-200</a:t>
            </a:r>
            <a:r>
              <a:rPr lang="en-US" sz="2000" b="1" dirty="0">
                <a:latin typeface="Cambria" panose="02040503050406030204" pitchFamily="18" charset="0"/>
                <a:ea typeface="Cambria" panose="02040503050406030204" pitchFamily="18" charset="0"/>
              </a:rPr>
              <a:t>mg</a:t>
            </a:r>
            <a:r>
              <a:rPr lang="sr-Latn-CS" sz="2000" b="1" dirty="0">
                <a:latin typeface="Cambria" panose="02040503050406030204" pitchFamily="18" charset="0"/>
                <a:ea typeface="Cambria" panose="02040503050406030204" pitchFamily="18" charset="0"/>
              </a:rPr>
              <a:t>/</a:t>
            </a:r>
            <a:r>
              <a:rPr lang="sr-Latn-RS" sz="2000" b="1" dirty="0">
                <a:latin typeface="Cambria" panose="02040503050406030204" pitchFamily="18" charset="0"/>
                <a:ea typeface="Cambria" panose="02040503050406030204" pitchFamily="18" charset="0"/>
              </a:rPr>
              <a:t>k</a:t>
            </a:r>
            <a:r>
              <a:rPr lang="en-US" sz="2000" b="1" dirty="0">
                <a:latin typeface="Cambria" panose="02040503050406030204" pitchFamily="18" charset="0"/>
                <a:ea typeface="Cambria" panose="02040503050406030204" pitchFamily="18" charset="0"/>
              </a:rPr>
              <a:t>g</a:t>
            </a:r>
            <a:r>
              <a:rPr lang="sr-Latn-CS" sz="2000" b="1" dirty="0">
                <a:latin typeface="Cambria" panose="02040503050406030204" pitchFamily="18" charset="0"/>
                <a:ea typeface="Cambria" panose="02040503050406030204" pitchFamily="18" charset="0"/>
              </a:rPr>
              <a:t>/</a:t>
            </a:r>
            <a:r>
              <a:rPr lang="sr-Latn-CS" sz="2000" b="1">
                <a:latin typeface="Cambria" panose="02040503050406030204" pitchFamily="18" charset="0"/>
                <a:ea typeface="Cambria" panose="02040503050406030204" pitchFamily="18" charset="0"/>
              </a:rPr>
              <a:t>24</a:t>
            </a:r>
            <a:r>
              <a:rPr lang="en-US" sz="2000" b="1">
                <a:latin typeface="Cambria" panose="02040503050406030204" pitchFamily="18" charset="0"/>
                <a:ea typeface="Cambria" panose="02040503050406030204" pitchFamily="18" charset="0"/>
              </a:rPr>
              <a:t>h</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Резултати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лечења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задовољавајући</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xmlns="" id="{3C7844DC-7BAD-404A-BF08-B03B4DC3FFA5}"/>
              </a:ext>
            </a:extLst>
          </p:cNvPr>
          <p:cNvSpPr>
            <a:spLocks noGrp="1" noChangeArrowheads="1"/>
          </p:cNvSpPr>
          <p:nvPr>
            <p:ph type="title"/>
          </p:nvPr>
        </p:nvSpPr>
        <p:spPr/>
        <p:txBody>
          <a:bodyPr>
            <a:normAutofit/>
          </a:bodyPr>
          <a:lstStyle/>
          <a:p>
            <a:pPr algn="ctr" eaLnBrk="1" hangingPunct="1">
              <a:defRPr/>
            </a:pPr>
            <a:r>
              <a:rPr lang="sr-Cyrl-RS" sz="3200" dirty="0"/>
              <a:t>ХРОМОБЛАСТОМИКОЗА</a:t>
            </a:r>
            <a:endParaRPr lang="en-US" sz="3200" dirty="0"/>
          </a:p>
        </p:txBody>
      </p:sp>
      <p:sp>
        <p:nvSpPr>
          <p:cNvPr id="23555" name="Rectangle 3">
            <a:extLst>
              <a:ext uri="{FF2B5EF4-FFF2-40B4-BE49-F238E27FC236}">
                <a16:creationId xmlns:a16="http://schemas.microsoft.com/office/drawing/2014/main" xmlns="" id="{4B6FDBA1-8679-4DF5-9787-1AA6D3E061E1}"/>
              </a:ext>
            </a:extLst>
          </p:cNvPr>
          <p:cNvSpPr>
            <a:spLocks noGrp="1" noChangeArrowheads="1"/>
          </p:cNvSpPr>
          <p:nvPr>
            <p:ph type="body" idx="1"/>
          </p:nvPr>
        </p:nvSpPr>
        <p:spPr>
          <a:xfrm>
            <a:off x="990600" y="1905000"/>
            <a:ext cx="7543800" cy="4572000"/>
          </a:xfrm>
        </p:spPr>
        <p:txBody>
          <a:bodyPr>
            <a:normAutofit/>
          </a:bodyPr>
          <a:lstStyle/>
          <a:p>
            <a:pPr eaLnBrk="1" hangingPunct="1">
              <a:lnSpc>
                <a:spcPct val="90000"/>
              </a:lnSpc>
              <a:defRPr/>
            </a:pPr>
            <a:r>
              <a:rPr lang="sr-Cyrl-RS" sz="2400" b="1" dirty="0">
                <a:latin typeface="Cambria" panose="02040503050406030204" pitchFamily="18" charset="0"/>
                <a:ea typeface="Cambria" panose="02040503050406030204" pitchFamily="18" charset="0"/>
              </a:rPr>
              <a:t>Узрочник</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неке</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врсте</a:t>
            </a:r>
            <a:r>
              <a:rPr lang="sr-Latn-CS" sz="2400" b="1">
                <a:latin typeface="Cambria" panose="02040503050406030204" pitchFamily="18" charset="0"/>
                <a:ea typeface="Cambria" panose="02040503050406030204" pitchFamily="18" charset="0"/>
              </a:rPr>
              <a:t> </a:t>
            </a:r>
            <a:endParaRPr lang="en-US" sz="2400" b="1" dirty="0">
              <a:latin typeface="Cambria" panose="02040503050406030204" pitchFamily="18" charset="0"/>
              <a:ea typeface="Cambria" panose="02040503050406030204" pitchFamily="18" charset="0"/>
            </a:endParaRPr>
          </a:p>
          <a:p>
            <a:pPr eaLnBrk="1" hangingPunct="1">
              <a:lnSpc>
                <a:spcPct val="90000"/>
              </a:lnSpc>
              <a:buFont typeface="Wingdings" panose="05000000000000000000" pitchFamily="2" charset="2"/>
              <a:buNone/>
              <a:defRPr/>
            </a:pPr>
            <a:r>
              <a:rPr lang="en-US" sz="2400" b="1" dirty="0">
                <a:latin typeface="Cambria" panose="02040503050406030204" pitchFamily="18" charset="0"/>
                <a:ea typeface="Cambria" panose="02040503050406030204" pitchFamily="18" charset="0"/>
              </a:rPr>
              <a:t>   </a:t>
            </a:r>
            <a:r>
              <a:rPr lang="en-US" sz="2400" b="1" i="1" dirty="0" err="1">
                <a:latin typeface="Cambria" panose="02040503050406030204" pitchFamily="18" charset="0"/>
                <a:ea typeface="Cambria" panose="02040503050406030204" pitchFamily="18" charset="0"/>
              </a:rPr>
              <a:t>Fialofore</a:t>
            </a:r>
            <a:r>
              <a:rPr lang="sr-Latn-CS" sz="2400" b="1" i="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и</a:t>
            </a:r>
            <a:r>
              <a:rPr lang="sr-Latn-CS" sz="2400" b="1">
                <a:latin typeface="Cambria" panose="02040503050406030204" pitchFamily="18" charset="0"/>
                <a:ea typeface="Cambria" panose="02040503050406030204" pitchFamily="18" charset="0"/>
              </a:rPr>
              <a:t> </a:t>
            </a:r>
            <a:r>
              <a:rPr lang="en-US" sz="2400" b="1" i="1">
                <a:latin typeface="Cambria" panose="02040503050406030204" pitchFamily="18" charset="0"/>
                <a:ea typeface="Cambria" panose="02040503050406030204" pitchFamily="18" charset="0"/>
              </a:rPr>
              <a:t>Kladosporiuma</a:t>
            </a:r>
            <a:endParaRPr lang="sr-Latn-RS" sz="2400" b="1" i="1">
              <a:latin typeface="Cambria" panose="02040503050406030204" pitchFamily="18" charset="0"/>
              <a:ea typeface="Cambria" panose="02040503050406030204" pitchFamily="18" charset="0"/>
            </a:endParaRPr>
          </a:p>
          <a:p>
            <a:pPr eaLnBrk="1" hangingPunct="1">
              <a:lnSpc>
                <a:spcPct val="90000"/>
              </a:lnSpc>
              <a:buFont typeface="Wingdings" panose="05000000000000000000" pitchFamily="2" charset="2"/>
              <a:buNone/>
              <a:defRPr/>
            </a:pPr>
            <a:endParaRPr lang="en-US" sz="2400" b="1" i="1" dirty="0">
              <a:latin typeface="Cambria" panose="02040503050406030204" pitchFamily="18" charset="0"/>
              <a:ea typeface="Cambria" panose="02040503050406030204" pitchFamily="18" charset="0"/>
            </a:endParaRPr>
          </a:p>
          <a:p>
            <a:pPr eaLnBrk="1" hangingPunct="1">
              <a:lnSpc>
                <a:spcPct val="90000"/>
              </a:lnSpc>
              <a:defRPr/>
            </a:pPr>
            <a:r>
              <a:rPr lang="sr-Cyrl-RS" sz="2400" b="1" dirty="0">
                <a:latin typeface="Cambria" panose="02040503050406030204" pitchFamily="18" charset="0"/>
                <a:ea typeface="Cambria" panose="02040503050406030204" pitchFamily="18" charset="0"/>
              </a:rPr>
              <a:t>Узрокује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дермо</a:t>
            </a:r>
            <a:r>
              <a:rPr lang="sr-Latn-CS" sz="2400" b="1" dirty="0">
                <a:latin typeface="Cambria" panose="02040503050406030204" pitchFamily="18" charset="0"/>
                <a:ea typeface="Cambria" panose="02040503050406030204" pitchFamily="18" charset="0"/>
              </a:rPr>
              <a:t>-</a:t>
            </a:r>
            <a:r>
              <a:rPr lang="sr-Cyrl-RS" sz="2400" b="1">
                <a:latin typeface="Cambria" panose="02040503050406030204" pitchFamily="18" charset="0"/>
                <a:ea typeface="Cambria" panose="02040503050406030204" pitchFamily="18" charset="0"/>
              </a:rPr>
              <a:t>епидермичку</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хиперплазију</a:t>
            </a:r>
            <a:endParaRPr lang="sr-Latn-RS" sz="24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400" b="1" dirty="0">
              <a:latin typeface="Cambria" panose="02040503050406030204" pitchFamily="18" charset="0"/>
              <a:ea typeface="Cambria" panose="02040503050406030204" pitchFamily="18" charset="0"/>
            </a:endParaRPr>
          </a:p>
          <a:p>
            <a:pPr eaLnBrk="1" hangingPunct="1">
              <a:lnSpc>
                <a:spcPct val="90000"/>
              </a:lnSpc>
              <a:defRPr/>
            </a:pPr>
            <a:r>
              <a:rPr lang="sr-Cyrl-RS" sz="2400" b="1" dirty="0">
                <a:latin typeface="Cambria" panose="02040503050406030204" pitchFamily="18" charset="0"/>
                <a:ea typeface="Cambria" panose="02040503050406030204" pitchFamily="18" charset="0"/>
              </a:rPr>
              <a:t>Распрострањена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је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у</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тропским</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крајевима</a:t>
            </a:r>
            <a:endParaRPr lang="sr-Latn-RS" sz="24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400" b="1" dirty="0">
              <a:latin typeface="Cambria" panose="02040503050406030204" pitchFamily="18" charset="0"/>
              <a:ea typeface="Cambria" panose="02040503050406030204" pitchFamily="18" charset="0"/>
            </a:endParaRPr>
          </a:p>
          <a:p>
            <a:pPr eaLnBrk="1" hangingPunct="1">
              <a:lnSpc>
                <a:spcPct val="90000"/>
              </a:lnSpc>
              <a:defRPr/>
            </a:pPr>
            <a:r>
              <a:rPr lang="sr-Cyrl-RS" sz="2400" b="1" dirty="0">
                <a:latin typeface="Cambria" panose="02040503050406030204" pitchFamily="18" charset="0"/>
                <a:ea typeface="Cambria" panose="02040503050406030204" pitchFamily="18" charset="0"/>
              </a:rPr>
              <a:t>Среће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код</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одраслих</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мушкараца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без</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обзира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расу</a:t>
            </a:r>
            <a:endParaRPr lang="en-US" sz="2400" b="1" dirty="0">
              <a:latin typeface="Cambria" panose="02040503050406030204" pitchFamily="18" charset="0"/>
              <a:ea typeface="Cambria" panose="020405030504060302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xmlns="" id="{81286234-77FB-43D0-B611-8F67BB53B256}"/>
              </a:ext>
            </a:extLst>
          </p:cNvPr>
          <p:cNvSpPr>
            <a:spLocks noGrp="1" noChangeArrowheads="1"/>
          </p:cNvSpPr>
          <p:nvPr>
            <p:ph type="title"/>
          </p:nvPr>
        </p:nvSpPr>
        <p:spPr/>
        <p:txBody>
          <a:bodyPr>
            <a:normAutofit/>
          </a:bodyPr>
          <a:lstStyle/>
          <a:p>
            <a:pPr algn="ctr" eaLnBrk="1" hangingPunct="1">
              <a:defRPr/>
            </a:pPr>
            <a:r>
              <a:rPr lang="sr-Cyrl-RS" sz="3200" dirty="0"/>
              <a:t>КЛИНИЧКА</a:t>
            </a:r>
            <a:r>
              <a:rPr lang="sr-Latn-CS" sz="3200" dirty="0"/>
              <a:t> </a:t>
            </a:r>
            <a:r>
              <a:rPr lang="sr-Cyrl-RS" sz="3200" dirty="0"/>
              <a:t>СЛИКА</a:t>
            </a:r>
            <a:endParaRPr lang="en-US" sz="3200" dirty="0"/>
          </a:p>
        </p:txBody>
      </p:sp>
      <p:sp>
        <p:nvSpPr>
          <p:cNvPr id="24579" name="Rectangle 3">
            <a:extLst>
              <a:ext uri="{FF2B5EF4-FFF2-40B4-BE49-F238E27FC236}">
                <a16:creationId xmlns:a16="http://schemas.microsoft.com/office/drawing/2014/main" xmlns="" id="{ECE318C5-91B3-4335-B729-C0618CEED87F}"/>
              </a:ext>
            </a:extLst>
          </p:cNvPr>
          <p:cNvSpPr>
            <a:spLocks noGrp="1" noChangeArrowheads="1"/>
          </p:cNvSpPr>
          <p:nvPr>
            <p:ph type="body" idx="1"/>
          </p:nvPr>
        </p:nvSpPr>
        <p:spPr>
          <a:xfrm>
            <a:off x="914400" y="1905000"/>
            <a:ext cx="7543800" cy="4800600"/>
          </a:xfrm>
        </p:spPr>
        <p:txBody>
          <a:bodyPr>
            <a:normAutofit/>
          </a:bodyPr>
          <a:lstStyle/>
          <a:p>
            <a:pPr eaLnBrk="1" hangingPunct="1">
              <a:defRPr/>
            </a:pPr>
            <a:r>
              <a:rPr lang="sr-Cyrl-RS" sz="2000" b="1" dirty="0">
                <a:latin typeface="Cambria" panose="02040503050406030204" pitchFamily="18" charset="0"/>
                <a:ea typeface="Cambria" panose="02040503050406030204" pitchFamily="18" charset="0"/>
              </a:rPr>
              <a:t>Инкубација</a:t>
            </a:r>
            <a:r>
              <a:rPr lang="sr-Latn-CS" sz="2000" b="1" dirty="0">
                <a:latin typeface="Cambria" panose="02040503050406030204" pitchFamily="18" charset="0"/>
                <a:ea typeface="Cambria" panose="02040503050406030204" pitchFamily="18" charset="0"/>
              </a:rPr>
              <a:t>-</a:t>
            </a:r>
            <a:r>
              <a:rPr lang="sr-Cyrl-RS" sz="2000" b="1">
                <a:latin typeface="Cambria" panose="02040503050406030204" pitchFamily="18" charset="0"/>
                <a:ea typeface="Cambria" panose="02040503050406030204" pitchFamily="18" charset="0"/>
              </a:rPr>
              <a:t>више</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месеци</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Даје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слику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псеудо</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верукозне</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дерматозе</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Папуле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нодуле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красте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хиперкератозни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папилом</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псеудо</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тумори</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Ове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формације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остају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трајно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површинске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безболне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без</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улцерације</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Опште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стање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увек</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очувано</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xmlns="" id="{DE30035F-5BD2-4BC1-902E-D4AEEC028BB6}"/>
              </a:ext>
            </a:extLst>
          </p:cNvPr>
          <p:cNvSpPr>
            <a:spLocks noGrp="1" noChangeArrowheads="1"/>
          </p:cNvSpPr>
          <p:nvPr>
            <p:ph type="title"/>
          </p:nvPr>
        </p:nvSpPr>
        <p:spPr/>
        <p:txBody>
          <a:bodyPr>
            <a:normAutofit/>
          </a:bodyPr>
          <a:lstStyle/>
          <a:p>
            <a:pPr algn="ctr" eaLnBrk="1" hangingPunct="1">
              <a:defRPr/>
            </a:pPr>
            <a:r>
              <a:rPr lang="sr-Cyrl-RS" sz="3200" dirty="0"/>
              <a:t>ДИЈАГНОЗА</a:t>
            </a:r>
            <a:endParaRPr lang="en-US" sz="3200" dirty="0"/>
          </a:p>
        </p:txBody>
      </p:sp>
      <p:sp>
        <p:nvSpPr>
          <p:cNvPr id="25603" name="Rectangle 3">
            <a:extLst>
              <a:ext uri="{FF2B5EF4-FFF2-40B4-BE49-F238E27FC236}">
                <a16:creationId xmlns:a16="http://schemas.microsoft.com/office/drawing/2014/main" xmlns="" id="{E7195F1B-7DE2-47F1-8226-C5D6F768B3CC}"/>
              </a:ext>
            </a:extLst>
          </p:cNvPr>
          <p:cNvSpPr>
            <a:spLocks noGrp="1" noChangeArrowheads="1"/>
          </p:cNvSpPr>
          <p:nvPr>
            <p:ph type="body" idx="1"/>
          </p:nvPr>
        </p:nvSpPr>
        <p:spPr>
          <a:xfrm>
            <a:off x="914400" y="2438400"/>
            <a:ext cx="7543800" cy="4114800"/>
          </a:xfrm>
        </p:spPr>
        <p:txBody>
          <a:bodyPr>
            <a:normAutofit/>
          </a:bodyPr>
          <a:lstStyle/>
          <a:p>
            <a:pPr eaLnBrk="1" hangingPunct="1">
              <a:defRPr/>
            </a:pPr>
            <a:r>
              <a:rPr lang="sr-Cyrl-RS" sz="2000" b="1" dirty="0">
                <a:latin typeface="Cambria" panose="02040503050406030204" pitchFamily="18" charset="0"/>
                <a:ea typeface="Cambria" panose="02040503050406030204" pitchFamily="18" charset="0"/>
              </a:rPr>
              <a:t>Ендемо</a:t>
            </a:r>
            <a:r>
              <a:rPr lang="sr-Latn-CS" sz="2000" b="1" dirty="0">
                <a:latin typeface="Cambria" panose="02040503050406030204" pitchFamily="18" charset="0"/>
                <a:ea typeface="Cambria" panose="02040503050406030204" pitchFamily="18" charset="0"/>
              </a:rPr>
              <a:t>-</a:t>
            </a:r>
            <a:r>
              <a:rPr lang="sr-Cyrl-RS" sz="2000" b="1">
                <a:latin typeface="Cambria" panose="02040503050406030204" pitchFamily="18" charset="0"/>
                <a:ea typeface="Cambria" panose="02040503050406030204" pitchFamily="18" charset="0"/>
              </a:rPr>
              <a:t>клинички</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подаци</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a:latin typeface="Cambria" panose="02040503050406030204" pitchFamily="18" charset="0"/>
                <a:ea typeface="Cambria" panose="02040503050406030204" pitchFamily="18" charset="0"/>
              </a:rPr>
              <a:t>Дуготрајност</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процеса</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Отпорност</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разна</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локална</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лечења</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a:latin typeface="Cambria" panose="02040503050406030204" pitchFamily="18" charset="0"/>
                <a:ea typeface="Cambria" panose="02040503050406030204" pitchFamily="18" charset="0"/>
              </a:rPr>
              <a:t>Хистолошки</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налаз</a:t>
            </a:r>
            <a:endParaRPr lang="sr-Latn-RS" sz="2000" b="1">
              <a:latin typeface="Cambria" panose="02040503050406030204" pitchFamily="18" charset="0"/>
              <a:ea typeface="Cambria" panose="02040503050406030204" pitchFamily="18" charset="0"/>
            </a:endParaRP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Култура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лезија</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a:latin typeface="Comic Sans MS" pitchFamily="66" charset="0"/>
              </a:rPr>
              <a:t>Етиологија Пеницилиозе</a:t>
            </a:r>
            <a:endParaRPr lang="en-US" sz="3200" dirty="0">
              <a:latin typeface="Comic Sans MS" pitchFamily="66" charset="0"/>
            </a:endParaRPr>
          </a:p>
        </p:txBody>
      </p:sp>
      <p:sp>
        <p:nvSpPr>
          <p:cNvPr id="3" name="Content Placeholder 2"/>
          <p:cNvSpPr>
            <a:spLocks noGrp="1"/>
          </p:cNvSpPr>
          <p:nvPr>
            <p:ph sz="half" idx="1"/>
          </p:nvPr>
        </p:nvSpPr>
        <p:spPr>
          <a:xfrm>
            <a:off x="457200" y="1484784"/>
            <a:ext cx="4330824" cy="4641379"/>
          </a:xfrm>
        </p:spPr>
        <p:txBody>
          <a:bodyPr>
            <a:normAutofit/>
          </a:bodyPr>
          <a:lstStyle/>
          <a:p>
            <a:r>
              <a:rPr lang="sr-Latn-RS" sz="2000" i="1" dirty="0">
                <a:latin typeface="Cambria" pitchFamily="18" charset="0"/>
              </a:rPr>
              <a:t>Talaromyces marneffei</a:t>
            </a:r>
            <a:r>
              <a:rPr lang="sr-Cyrl-RS" sz="2000" dirty="0">
                <a:latin typeface="Cambria" pitchFamily="18" charset="0"/>
              </a:rPr>
              <a:t>-диморфна гљива</a:t>
            </a:r>
          </a:p>
          <a:p>
            <a:pPr>
              <a:buNone/>
            </a:pPr>
            <a:endParaRPr lang="sr-Latn-RS" sz="2000" dirty="0">
              <a:latin typeface="Cambria" pitchFamily="18" charset="0"/>
            </a:endParaRPr>
          </a:p>
          <a:p>
            <a:r>
              <a:rPr lang="sr-Cyrl-RS" sz="2000" dirty="0">
                <a:latin typeface="Cambria" pitchFamily="18" charset="0"/>
              </a:rPr>
              <a:t>Дисеминована инфекција</a:t>
            </a:r>
          </a:p>
          <a:p>
            <a:pPr>
              <a:buNone/>
            </a:pPr>
            <a:endParaRPr lang="sr-Cyrl-RS" sz="2000" dirty="0">
              <a:latin typeface="Cambria" pitchFamily="18" charset="0"/>
            </a:endParaRPr>
          </a:p>
          <a:p>
            <a:r>
              <a:rPr lang="sr-Cyrl-RS" sz="2000" dirty="0">
                <a:latin typeface="Cambria" pitchFamily="18" charset="0"/>
              </a:rPr>
              <a:t>Обољевају имунодефицијентне особе</a:t>
            </a:r>
            <a:endParaRPr lang="en-US" sz="2000" dirty="0">
              <a:latin typeface="Cambria" pitchFamily="18" charset="0"/>
            </a:endParaRPr>
          </a:p>
          <a:p>
            <a:endParaRPr lang="sr-Cyrl-RS" sz="2000" dirty="0">
              <a:latin typeface="Cambria" pitchFamily="18" charset="0"/>
            </a:endParaRPr>
          </a:p>
          <a:p>
            <a:r>
              <a:rPr lang="sr-Cyrl-RS" sz="2000" dirty="0">
                <a:latin typeface="Cambria" pitchFamily="18" charset="0"/>
              </a:rPr>
              <a:t>Географски ограничена на југоисточну Азију</a:t>
            </a:r>
          </a:p>
          <a:p>
            <a:pPr>
              <a:buNone/>
            </a:pPr>
            <a:endParaRPr lang="sr-Cyrl-RS" sz="2000" dirty="0">
              <a:latin typeface="Cambria" pitchFamily="18" charset="0"/>
            </a:endParaRPr>
          </a:p>
          <a:p>
            <a:r>
              <a:rPr lang="sr-Cyrl-RS" sz="2000" dirty="0">
                <a:latin typeface="Cambria" pitchFamily="18" charset="0"/>
              </a:rPr>
              <a:t>Први случај у хуманој популацији 1973. године</a:t>
            </a:r>
          </a:p>
          <a:p>
            <a:endParaRPr lang="sr-Cyrl-RS" sz="2000" dirty="0">
              <a:latin typeface="Cambria" pitchFamily="18" charset="0"/>
            </a:endParaRPr>
          </a:p>
        </p:txBody>
      </p:sp>
      <p:pic>
        <p:nvPicPr>
          <p:cNvPr id="5" name="Content Placeholder 4" descr="etiologija.jpg"/>
          <p:cNvPicPr>
            <a:picLocks noGrp="1" noChangeAspect="1"/>
          </p:cNvPicPr>
          <p:nvPr>
            <p:ph sz="half" idx="2"/>
          </p:nvPr>
        </p:nvPicPr>
        <p:blipFill>
          <a:blip r:embed="rId2" cstate="print"/>
          <a:stretch>
            <a:fillRect/>
          </a:stretch>
        </p:blipFill>
        <p:spPr>
          <a:xfrm>
            <a:off x="5076056" y="2492896"/>
            <a:ext cx="2887584" cy="266546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xmlns="" id="{5AF8960E-CD47-46AB-9566-0635BC7492CB}"/>
              </a:ext>
            </a:extLst>
          </p:cNvPr>
          <p:cNvSpPr>
            <a:spLocks noGrp="1" noChangeArrowheads="1"/>
          </p:cNvSpPr>
          <p:nvPr>
            <p:ph type="title"/>
          </p:nvPr>
        </p:nvSpPr>
        <p:spPr/>
        <p:txBody>
          <a:bodyPr>
            <a:normAutofit/>
          </a:bodyPr>
          <a:lstStyle/>
          <a:p>
            <a:pPr algn="ctr" eaLnBrk="1" hangingPunct="1">
              <a:defRPr/>
            </a:pPr>
            <a:r>
              <a:rPr lang="sr-Cyrl-RS" sz="3200"/>
              <a:t>ДИФЕРЕНЦИЈАЛНА</a:t>
            </a:r>
            <a:r>
              <a:rPr lang="sr-Latn-CS" sz="3200"/>
              <a:t> </a:t>
            </a:r>
            <a:r>
              <a:rPr lang="sr-Cyrl-RS" sz="3200"/>
              <a:t>ДИЈАГНОЗА</a:t>
            </a:r>
            <a:endParaRPr lang="en-US" sz="3200"/>
          </a:p>
        </p:txBody>
      </p:sp>
      <p:sp>
        <p:nvSpPr>
          <p:cNvPr id="26627" name="Rectangle 3">
            <a:extLst>
              <a:ext uri="{FF2B5EF4-FFF2-40B4-BE49-F238E27FC236}">
                <a16:creationId xmlns:a16="http://schemas.microsoft.com/office/drawing/2014/main" xmlns="" id="{551742BE-FDE3-4952-AE81-FAD26085F546}"/>
              </a:ext>
            </a:extLst>
          </p:cNvPr>
          <p:cNvSpPr>
            <a:spLocks noGrp="1" noChangeArrowheads="1"/>
          </p:cNvSpPr>
          <p:nvPr>
            <p:ph type="body" idx="1"/>
          </p:nvPr>
        </p:nvSpPr>
        <p:spPr>
          <a:xfrm>
            <a:off x="1066800" y="2286000"/>
            <a:ext cx="7543800" cy="4343400"/>
          </a:xfrm>
        </p:spPr>
        <p:txBody>
          <a:bodyPr>
            <a:normAutofit/>
          </a:bodyPr>
          <a:lstStyle/>
          <a:p>
            <a:pPr eaLnBrk="1" hangingPunct="1">
              <a:defRPr/>
            </a:pPr>
            <a:r>
              <a:rPr lang="sr-Cyrl-RS" sz="2000" b="1" dirty="0">
                <a:latin typeface="Cambria" panose="02040503050406030204" pitchFamily="18" charset="0"/>
                <a:ea typeface="Cambria" panose="02040503050406030204" pitchFamily="18" charset="0"/>
              </a:rPr>
              <a:t>Фикомикоза</a:t>
            </a: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Мицетоми</a:t>
            </a: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Споротрихоза</a:t>
            </a: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Бластомикоза</a:t>
            </a: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Дифузна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кутана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лајшманијаза</a:t>
            </a: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Венерични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сифилис</a:t>
            </a: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Туберкулоза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коже</a:t>
            </a: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Капошијев</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сарком</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xmlns="" id="{FE98CF6A-C2B0-4BC6-A25A-7A95434A7BFE}"/>
              </a:ext>
            </a:extLst>
          </p:cNvPr>
          <p:cNvSpPr>
            <a:spLocks noGrp="1" noChangeArrowheads="1"/>
          </p:cNvSpPr>
          <p:nvPr>
            <p:ph type="title"/>
          </p:nvPr>
        </p:nvSpPr>
        <p:spPr/>
        <p:txBody>
          <a:bodyPr>
            <a:normAutofit/>
          </a:bodyPr>
          <a:lstStyle/>
          <a:p>
            <a:pPr algn="ctr" eaLnBrk="1" hangingPunct="1">
              <a:defRPr/>
            </a:pPr>
            <a:r>
              <a:rPr lang="sr-Cyrl-RS" sz="3200"/>
              <a:t>ЕВОЛУЦИЈА</a:t>
            </a:r>
            <a:endParaRPr lang="en-US" sz="3200"/>
          </a:p>
        </p:txBody>
      </p:sp>
      <p:sp>
        <p:nvSpPr>
          <p:cNvPr id="27651" name="Rectangle 3">
            <a:extLst>
              <a:ext uri="{FF2B5EF4-FFF2-40B4-BE49-F238E27FC236}">
                <a16:creationId xmlns:a16="http://schemas.microsoft.com/office/drawing/2014/main" xmlns="" id="{12130377-3A3C-4892-9B8F-55CC68810634}"/>
              </a:ext>
            </a:extLst>
          </p:cNvPr>
          <p:cNvSpPr>
            <a:spLocks noGrp="1" noChangeArrowheads="1"/>
          </p:cNvSpPr>
          <p:nvPr>
            <p:ph type="body" idx="1"/>
          </p:nvPr>
        </p:nvSpPr>
        <p:spPr>
          <a:xfrm>
            <a:off x="1066800" y="2286000"/>
            <a:ext cx="7543800" cy="3886200"/>
          </a:xfrm>
        </p:spPr>
        <p:txBody>
          <a:bodyPr/>
          <a:lstStyle/>
          <a:p>
            <a:pPr eaLnBrk="1" hangingPunct="1">
              <a:defRPr/>
            </a:pPr>
            <a:endParaRPr lang="sr-Latn-RS" b="1" dirty="0"/>
          </a:p>
          <a:p>
            <a:pPr eaLnBrk="1" hangingPunct="1">
              <a:defRPr/>
            </a:pPr>
            <a:r>
              <a:rPr lang="sr-Cyrl-RS" sz="2400" b="1" dirty="0">
                <a:latin typeface="Cambria" panose="02040503050406030204" pitchFamily="18" charset="0"/>
                <a:ea typeface="Cambria" panose="02040503050406030204" pitchFamily="18" charset="0"/>
              </a:rPr>
              <a:t>Она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је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строго</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ограничена</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на</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кожу</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Могућа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је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изузетно</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ретка</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церебрална</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метастаза</a:t>
            </a:r>
            <a:endParaRPr lang="en-US" sz="2400" b="1" dirty="0">
              <a:latin typeface="Cambria" panose="02040503050406030204" pitchFamily="18" charset="0"/>
              <a:ea typeface="Cambria" panose="020405030504060302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xmlns="" id="{2880D45A-F60E-4522-A851-C8FBB5E8DC3D}"/>
              </a:ext>
            </a:extLst>
          </p:cNvPr>
          <p:cNvSpPr>
            <a:spLocks noGrp="1" noChangeArrowheads="1"/>
          </p:cNvSpPr>
          <p:nvPr>
            <p:ph type="title"/>
          </p:nvPr>
        </p:nvSpPr>
        <p:spPr/>
        <p:txBody>
          <a:bodyPr>
            <a:normAutofit/>
          </a:bodyPr>
          <a:lstStyle/>
          <a:p>
            <a:pPr algn="ctr" eaLnBrk="1" hangingPunct="1">
              <a:defRPr/>
            </a:pPr>
            <a:r>
              <a:rPr lang="sr-Cyrl-RS" sz="3200"/>
              <a:t>ТЕРАПИЈА</a:t>
            </a:r>
            <a:endParaRPr lang="en-US" sz="3200"/>
          </a:p>
        </p:txBody>
      </p:sp>
      <p:sp>
        <p:nvSpPr>
          <p:cNvPr id="28675" name="Rectangle 3">
            <a:extLst>
              <a:ext uri="{FF2B5EF4-FFF2-40B4-BE49-F238E27FC236}">
                <a16:creationId xmlns:a16="http://schemas.microsoft.com/office/drawing/2014/main" xmlns="" id="{40F19243-4FC8-4130-92D7-A9C46E79DA70}"/>
              </a:ext>
            </a:extLst>
          </p:cNvPr>
          <p:cNvSpPr>
            <a:spLocks noGrp="1" noChangeArrowheads="1"/>
          </p:cNvSpPr>
          <p:nvPr>
            <p:ph type="body" idx="1"/>
          </p:nvPr>
        </p:nvSpPr>
        <p:spPr>
          <a:xfrm>
            <a:off x="990600" y="2057400"/>
            <a:ext cx="7543800" cy="4495800"/>
          </a:xfrm>
        </p:spPr>
        <p:txBody>
          <a:bodyPr>
            <a:normAutofit/>
          </a:bodyPr>
          <a:lstStyle/>
          <a:p>
            <a:pPr eaLnBrk="1" hangingPunct="1">
              <a:lnSpc>
                <a:spcPct val="80000"/>
              </a:lnSpc>
              <a:defRPr/>
            </a:pPr>
            <a:r>
              <a:rPr lang="sr-Cyrl-RS" sz="2000" b="1" dirty="0">
                <a:latin typeface="Cambria" panose="02040503050406030204" pitchFamily="18" charset="0"/>
                <a:ea typeface="Cambria" panose="02040503050406030204" pitchFamily="18" charset="0"/>
              </a:rPr>
              <a:t>Хируршко</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укљањање</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израслина</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a:latin typeface="Cambria" panose="02040503050406030204" pitchFamily="18" charset="0"/>
                <a:ea typeface="Cambria" panose="02040503050406030204" pitchFamily="18" charset="0"/>
              </a:rPr>
              <a:t>Термокоагулација</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Локална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примена</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течног</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азота</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Ова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терапија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довољна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почетном</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стадијуму</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Флуороцитозин</a:t>
            </a:r>
            <a:r>
              <a:rPr lang="sr-Latn-CS" sz="2000" b="1" dirty="0">
                <a:latin typeface="Cambria" panose="02040503050406030204" pitchFamily="18" charset="0"/>
                <a:ea typeface="Cambria" panose="02040503050406030204" pitchFamily="18" charset="0"/>
              </a:rPr>
              <a:t> </a:t>
            </a:r>
            <a:r>
              <a:rPr lang="sr-Latn-RS" sz="2000" b="1" dirty="0">
                <a:latin typeface="Cambria" panose="02040503050406030204" pitchFamily="18" charset="0"/>
                <a:ea typeface="Cambria" panose="02040503050406030204" pitchFamily="18" charset="0"/>
              </a:rPr>
              <a:t>per os</a:t>
            </a:r>
            <a:r>
              <a:rPr lang="sr-Latn-CS" sz="2000" b="1" dirty="0">
                <a:latin typeface="Cambria" panose="02040503050406030204" pitchFamily="18" charset="0"/>
                <a:ea typeface="Cambria" panose="02040503050406030204" pitchFamily="18" charset="0"/>
              </a:rPr>
              <a:t> 100</a:t>
            </a:r>
            <a:r>
              <a:rPr lang="en-US" sz="2000" b="1" dirty="0">
                <a:latin typeface="Cambria" panose="02040503050406030204" pitchFamily="18" charset="0"/>
                <a:ea typeface="Cambria" panose="02040503050406030204" pitchFamily="18" charset="0"/>
              </a:rPr>
              <a:t>mg</a:t>
            </a:r>
            <a:r>
              <a:rPr lang="sr-Latn-CS" sz="2000" b="1" dirty="0">
                <a:latin typeface="Cambria" panose="02040503050406030204" pitchFamily="18" charset="0"/>
                <a:ea typeface="Cambria" panose="02040503050406030204" pitchFamily="18" charset="0"/>
              </a:rPr>
              <a:t>/</a:t>
            </a:r>
            <a:r>
              <a:rPr lang="sr-Latn-RS" sz="2000" b="1" dirty="0">
                <a:latin typeface="Cambria" panose="02040503050406030204" pitchFamily="18" charset="0"/>
                <a:ea typeface="Cambria" panose="02040503050406030204" pitchFamily="18" charset="0"/>
              </a:rPr>
              <a:t>k</a:t>
            </a:r>
            <a:r>
              <a:rPr lang="en-US" sz="2000" b="1" dirty="0">
                <a:latin typeface="Cambria" panose="02040503050406030204" pitchFamily="18" charset="0"/>
                <a:ea typeface="Cambria" panose="02040503050406030204" pitchFamily="18" charset="0"/>
              </a:rPr>
              <a:t>g</a:t>
            </a:r>
            <a:r>
              <a:rPr lang="sr-Latn-CS" sz="2000" b="1" dirty="0">
                <a:latin typeface="Cambria" panose="02040503050406030204" pitchFamily="18" charset="0"/>
                <a:ea typeface="Cambria" panose="02040503050406030204" pitchFamily="18" charset="0"/>
              </a:rPr>
              <a:t>/24</a:t>
            </a:r>
            <a:r>
              <a:rPr lang="en-US" sz="2000" b="1" dirty="0">
                <a:latin typeface="Cambria" panose="02040503050406030204" pitchFamily="18" charset="0"/>
                <a:ea typeface="Cambria" panose="02040503050406030204" pitchFamily="18" charset="0"/>
              </a:rPr>
              <a:t>h</a:t>
            </a:r>
            <a:r>
              <a:rPr lang="sr-Latn-CS" sz="2000" b="1" dirty="0">
                <a:latin typeface="Cambria" panose="02040503050406030204" pitchFamily="18" charset="0"/>
                <a:ea typeface="Cambria" panose="02040503050406030204" pitchFamily="18" charset="0"/>
              </a:rPr>
              <a:t>, </a:t>
            </a:r>
            <a:r>
              <a:rPr lang="sr-Latn-CS" sz="2000" b="1">
                <a:latin typeface="Cambria" panose="02040503050406030204" pitchFamily="18" charset="0"/>
                <a:ea typeface="Cambria" panose="02040503050406030204" pitchFamily="18" charset="0"/>
              </a:rPr>
              <a:t>1-3 </a:t>
            </a:r>
            <a:r>
              <a:rPr lang="sr-Cyrl-RS" sz="2000" b="1">
                <a:latin typeface="Cambria" panose="02040503050406030204" pitchFamily="18" charset="0"/>
                <a:ea typeface="Cambria" panose="02040503050406030204" pitchFamily="18" charset="0"/>
              </a:rPr>
              <a:t>месеца</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Тиабендазол</a:t>
            </a:r>
            <a:r>
              <a:rPr lang="sr-Latn-CS" sz="2000" b="1" dirty="0">
                <a:latin typeface="Cambria" panose="02040503050406030204" pitchFamily="18" charset="0"/>
                <a:ea typeface="Cambria" panose="02040503050406030204" pitchFamily="18" charset="0"/>
              </a:rPr>
              <a:t> </a:t>
            </a:r>
            <a:r>
              <a:rPr lang="sr-Latn-RS" sz="2000" b="1" dirty="0">
                <a:latin typeface="Cambria" panose="02040503050406030204" pitchFamily="18" charset="0"/>
                <a:ea typeface="Cambria" panose="02040503050406030204" pitchFamily="18" charset="0"/>
              </a:rPr>
              <a:t>per os</a:t>
            </a:r>
            <a:r>
              <a:rPr lang="sr-Latn-CS" sz="2000" b="1" dirty="0">
                <a:latin typeface="Cambria" panose="02040503050406030204" pitchFamily="18" charset="0"/>
                <a:ea typeface="Cambria" panose="02040503050406030204" pitchFamily="18" charset="0"/>
              </a:rPr>
              <a:t> 2</a:t>
            </a:r>
            <a:r>
              <a:rPr lang="en-US" sz="2000" b="1" dirty="0" err="1">
                <a:latin typeface="Cambria" panose="02040503050406030204" pitchFamily="18" charset="0"/>
                <a:ea typeface="Cambria" panose="02040503050406030204" pitchFamily="18" charset="0"/>
              </a:rPr>
              <a:t>gr</a:t>
            </a:r>
            <a:r>
              <a:rPr lang="sr-Latn-CS" sz="2000" b="1" dirty="0">
                <a:latin typeface="Cambria" panose="02040503050406030204" pitchFamily="18" charset="0"/>
                <a:ea typeface="Cambria" panose="02040503050406030204" pitchFamily="18" charset="0"/>
              </a:rPr>
              <a:t>/24</a:t>
            </a:r>
            <a:r>
              <a:rPr lang="en-US" sz="2000" b="1" dirty="0">
                <a:latin typeface="Cambria" panose="02040503050406030204" pitchFamily="18" charset="0"/>
                <a:ea typeface="Cambria" panose="02040503050406030204" pitchFamily="18" charset="0"/>
              </a:rPr>
              <a:t>h</a:t>
            </a:r>
            <a:r>
              <a:rPr lang="sr-Latn-CS" sz="2000" b="1" dirty="0">
                <a:latin typeface="Cambria" panose="02040503050406030204" pitchFamily="18" charset="0"/>
                <a:ea typeface="Cambria" panose="02040503050406030204" pitchFamily="18" charset="0"/>
              </a:rPr>
              <a:t>, </a:t>
            </a:r>
            <a:r>
              <a:rPr lang="sr-Latn-CS" sz="2000" b="1">
                <a:latin typeface="Cambria" panose="02040503050406030204" pitchFamily="18" charset="0"/>
                <a:ea typeface="Cambria" panose="02040503050406030204" pitchFamily="18" charset="0"/>
              </a:rPr>
              <a:t>1-3 </a:t>
            </a:r>
            <a:r>
              <a:rPr lang="sr-Cyrl-RS" sz="2000" b="1">
                <a:latin typeface="Cambria" panose="02040503050406030204" pitchFamily="18" charset="0"/>
                <a:ea typeface="Cambria" panose="02040503050406030204" pitchFamily="18" charset="0"/>
              </a:rPr>
              <a:t>месеца</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Рецидиви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доста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чести</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xmlns="" id="{18438C9F-B0A2-4A29-88C5-96FB5E3611DC}"/>
              </a:ext>
            </a:extLst>
          </p:cNvPr>
          <p:cNvSpPr>
            <a:spLocks noGrp="1" noChangeArrowheads="1"/>
          </p:cNvSpPr>
          <p:nvPr>
            <p:ph type="title"/>
          </p:nvPr>
        </p:nvSpPr>
        <p:spPr/>
        <p:txBody>
          <a:bodyPr>
            <a:normAutofit/>
          </a:bodyPr>
          <a:lstStyle/>
          <a:p>
            <a:pPr algn="ctr" eaLnBrk="1" hangingPunct="1">
              <a:defRPr/>
            </a:pPr>
            <a:r>
              <a:rPr lang="sr-Cyrl-RS" sz="3200" dirty="0"/>
              <a:t>АФРИЧКА</a:t>
            </a:r>
            <a:r>
              <a:rPr lang="sr-Latn-CS" sz="3200" dirty="0"/>
              <a:t>   </a:t>
            </a:r>
            <a:r>
              <a:rPr lang="sr-Cyrl-RS" sz="3200" dirty="0"/>
              <a:t>ХИСТОПЛАЗМОЗА</a:t>
            </a:r>
            <a:endParaRPr lang="en-US" sz="3200" dirty="0"/>
          </a:p>
        </p:txBody>
      </p:sp>
      <p:sp>
        <p:nvSpPr>
          <p:cNvPr id="30723" name="Rectangle 3">
            <a:extLst>
              <a:ext uri="{FF2B5EF4-FFF2-40B4-BE49-F238E27FC236}">
                <a16:creationId xmlns:a16="http://schemas.microsoft.com/office/drawing/2014/main" xmlns="" id="{79C347C5-F43B-4E5F-9727-5828CFF56D9F}"/>
              </a:ext>
            </a:extLst>
          </p:cNvPr>
          <p:cNvSpPr>
            <a:spLocks noGrp="1" noChangeArrowheads="1"/>
          </p:cNvSpPr>
          <p:nvPr>
            <p:ph type="body" idx="1"/>
          </p:nvPr>
        </p:nvSpPr>
        <p:spPr>
          <a:xfrm>
            <a:off x="990600" y="2133600"/>
            <a:ext cx="7543800" cy="4495800"/>
          </a:xfrm>
        </p:spPr>
        <p:txBody>
          <a:bodyPr>
            <a:normAutofit/>
          </a:bodyPr>
          <a:lstStyle/>
          <a:p>
            <a:pPr eaLnBrk="1" hangingPunct="1">
              <a:lnSpc>
                <a:spcPct val="80000"/>
              </a:lnSpc>
              <a:defRPr/>
            </a:pPr>
            <a:r>
              <a:rPr lang="sr-Cyrl-RS" sz="2000" b="1" dirty="0">
                <a:latin typeface="Cambria" panose="02040503050406030204" pitchFamily="18" charset="0"/>
                <a:ea typeface="Cambria" panose="02040503050406030204" pitchFamily="18" charset="0"/>
              </a:rPr>
              <a:t>Узрочник</a:t>
            </a:r>
            <a:r>
              <a:rPr lang="sr-Latn-CS" sz="2000" b="1" dirty="0">
                <a:latin typeface="Cambria" panose="02040503050406030204" pitchFamily="18" charset="0"/>
                <a:ea typeface="Cambria" panose="02040503050406030204" pitchFamily="18" charset="0"/>
              </a:rPr>
              <a:t> – </a:t>
            </a:r>
            <a:r>
              <a:rPr lang="en-US" sz="2000" b="1" i="1" dirty="0" err="1">
                <a:latin typeface="Cambria" panose="02040503050406030204" pitchFamily="18" charset="0"/>
                <a:ea typeface="Cambria" panose="02040503050406030204" pitchFamily="18" charset="0"/>
              </a:rPr>
              <a:t>Histoplasma</a:t>
            </a:r>
            <a:r>
              <a:rPr lang="en-US" sz="2000" b="1" i="1" dirty="0">
                <a:latin typeface="Cambria" panose="02040503050406030204" pitchFamily="18" charset="0"/>
                <a:ea typeface="Cambria" panose="02040503050406030204" pitchFamily="18" charset="0"/>
              </a:rPr>
              <a:t> </a:t>
            </a:r>
            <a:r>
              <a:rPr lang="en-US" sz="2000" b="1" i="1" dirty="0" err="1">
                <a:latin typeface="Cambria" panose="02040503050406030204" pitchFamily="18" charset="0"/>
                <a:ea typeface="Cambria" panose="02040503050406030204" pitchFamily="18" charset="0"/>
              </a:rPr>
              <a:t>dubisiom</a:t>
            </a:r>
            <a:r>
              <a:rPr lang="en-US" sz="2000" b="1" i="1" dirty="0">
                <a:latin typeface="Cambria" panose="02040503050406030204" pitchFamily="18" charset="0"/>
                <a:ea typeface="Cambria" panose="02040503050406030204" pitchFamily="18" charset="0"/>
              </a:rPr>
              <a:t> </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јавља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само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Африци</a:t>
            </a:r>
            <a:r>
              <a:rPr lang="sr-Latn-CS" sz="2000" b="1">
                <a:latin typeface="Cambria" panose="02040503050406030204" pitchFamily="18" charset="0"/>
                <a:ea typeface="Cambria" panose="02040503050406030204" pitchFamily="18" charset="0"/>
              </a:rPr>
              <a:t>)</a:t>
            </a: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Начин</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преношења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симптоматологија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примоинфекције</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нису</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познати</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Узрокује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грануломатозне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формације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које</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дају</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некрозу</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Дисеминовани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облици</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слаб</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ћелијски</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имунитет</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Обољевају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особе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оба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пола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свих</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узраста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расе</a:t>
            </a:r>
            <a:r>
              <a:rPr lang="sr-Latn-CS" sz="2000" dirty="0">
                <a:latin typeface="Cambria" panose="02040503050406030204" pitchFamily="18" charset="0"/>
                <a:ea typeface="Cambria" panose="02040503050406030204" pitchFamily="18" charset="0"/>
              </a:rPr>
              <a:t> </a:t>
            </a:r>
            <a:endParaRPr lang="en-US" sz="2000" dirty="0">
              <a:latin typeface="Cambria" panose="02040503050406030204" pitchFamily="18" charset="0"/>
              <a:ea typeface="Cambria" panose="020405030504060302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xmlns="" id="{38B0D41C-067F-437A-9701-B9B09376D493}"/>
              </a:ext>
            </a:extLst>
          </p:cNvPr>
          <p:cNvSpPr>
            <a:spLocks noGrp="1" noChangeArrowheads="1"/>
          </p:cNvSpPr>
          <p:nvPr>
            <p:ph type="title"/>
          </p:nvPr>
        </p:nvSpPr>
        <p:spPr/>
        <p:txBody>
          <a:bodyPr>
            <a:normAutofit/>
          </a:bodyPr>
          <a:lstStyle/>
          <a:p>
            <a:pPr algn="ctr" eaLnBrk="1" hangingPunct="1">
              <a:defRPr/>
            </a:pPr>
            <a:r>
              <a:rPr lang="sr-Cyrl-RS" sz="3200"/>
              <a:t>КЛИНИЧКИ</a:t>
            </a:r>
            <a:r>
              <a:rPr lang="sr-Latn-CS" sz="3200"/>
              <a:t> </a:t>
            </a:r>
            <a:r>
              <a:rPr lang="sr-Cyrl-RS" sz="3200"/>
              <a:t>ОБЛИЦИ</a:t>
            </a:r>
            <a:endParaRPr lang="en-US" sz="3200"/>
          </a:p>
        </p:txBody>
      </p:sp>
      <p:sp>
        <p:nvSpPr>
          <p:cNvPr id="31747" name="Rectangle 3">
            <a:extLst>
              <a:ext uri="{FF2B5EF4-FFF2-40B4-BE49-F238E27FC236}">
                <a16:creationId xmlns:a16="http://schemas.microsoft.com/office/drawing/2014/main" xmlns="" id="{220AFD86-1E74-46E5-A5F0-83DB14D4972C}"/>
              </a:ext>
            </a:extLst>
          </p:cNvPr>
          <p:cNvSpPr>
            <a:spLocks noGrp="1" noChangeArrowheads="1"/>
          </p:cNvSpPr>
          <p:nvPr>
            <p:ph type="body" idx="1"/>
          </p:nvPr>
        </p:nvSpPr>
        <p:spPr>
          <a:xfrm>
            <a:off x="990600" y="1556792"/>
            <a:ext cx="7620000" cy="5072608"/>
          </a:xfrm>
        </p:spPr>
        <p:txBody>
          <a:bodyPr/>
          <a:lstStyle/>
          <a:p>
            <a:pPr eaLnBrk="1" hangingPunct="1">
              <a:lnSpc>
                <a:spcPct val="80000"/>
              </a:lnSpc>
              <a:defRPr/>
            </a:pPr>
            <a:endParaRPr lang="en-US" sz="2000" b="1" dirty="0"/>
          </a:p>
          <a:p>
            <a:pPr eaLnBrk="1" hangingPunct="1">
              <a:lnSpc>
                <a:spcPct val="80000"/>
              </a:lnSpc>
              <a:defRPr/>
            </a:pPr>
            <a:r>
              <a:rPr lang="sr-Cyrl-RS" sz="2000" b="1" dirty="0">
                <a:latin typeface="Cambria" panose="02040503050406030204" pitchFamily="18" charset="0"/>
                <a:ea typeface="Cambria" panose="02040503050406030204" pitchFamily="18" charset="0"/>
              </a:rPr>
              <a:t>Инкубација</a:t>
            </a:r>
            <a:r>
              <a:rPr lang="sr-Latn-CS" sz="2000" b="1" dirty="0">
                <a:latin typeface="Cambria" panose="02040503050406030204" pitchFamily="18" charset="0"/>
                <a:ea typeface="Cambria" panose="02040503050406030204" pitchFamily="18" charset="0"/>
              </a:rPr>
              <a:t> – </a:t>
            </a:r>
            <a:r>
              <a:rPr lang="sr-Cyrl-RS" sz="2000" b="1" dirty="0">
                <a:latin typeface="Cambria" panose="02040503050406030204" pitchFamily="18" charset="0"/>
                <a:ea typeface="Cambria" panose="02040503050406030204" pitchFamily="18" charset="0"/>
              </a:rPr>
              <a:t>месецима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годинама</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Клиничка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слика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муко</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кутане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ефлоресценције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папуле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нодуле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апсцеси</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Клиничка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слика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остеитиса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субкутана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болна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тумефакција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која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временом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фисулизира</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Синдром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тешке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инфекције</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дисеминиран</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облик</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повишена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температура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дрхтавица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мршављење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анемија</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Синдром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аденомегалије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болна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лимфаденопатија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евентуална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фистулизација</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Синдром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хепатоспленомегалије</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Синдром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абдоминалног</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бола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даје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слику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перитонитиса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или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илеуса</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Плеуро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пулмонални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синдром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бол</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грудном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кошу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хроничним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кашљем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хемоптизијама</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xmlns="" id="{D726AD89-1D49-43A1-806D-B3D6F1ED2620}"/>
              </a:ext>
            </a:extLst>
          </p:cNvPr>
          <p:cNvSpPr>
            <a:spLocks noGrp="1" noChangeArrowheads="1"/>
          </p:cNvSpPr>
          <p:nvPr>
            <p:ph type="title"/>
          </p:nvPr>
        </p:nvSpPr>
        <p:spPr/>
        <p:txBody>
          <a:bodyPr>
            <a:normAutofit/>
          </a:bodyPr>
          <a:lstStyle/>
          <a:p>
            <a:pPr algn="ctr" eaLnBrk="1" hangingPunct="1">
              <a:defRPr/>
            </a:pPr>
            <a:r>
              <a:rPr lang="sr-Cyrl-RS" sz="3200"/>
              <a:t>ДИЈАГНОЗА</a:t>
            </a:r>
            <a:endParaRPr lang="en-US" sz="3200"/>
          </a:p>
        </p:txBody>
      </p:sp>
      <p:sp>
        <p:nvSpPr>
          <p:cNvPr id="32771" name="Rectangle 3">
            <a:extLst>
              <a:ext uri="{FF2B5EF4-FFF2-40B4-BE49-F238E27FC236}">
                <a16:creationId xmlns:a16="http://schemas.microsoft.com/office/drawing/2014/main" xmlns="" id="{2778A12D-AAE6-45CC-A329-E6ACE590FFC2}"/>
              </a:ext>
            </a:extLst>
          </p:cNvPr>
          <p:cNvSpPr>
            <a:spLocks noGrp="1" noChangeArrowheads="1"/>
          </p:cNvSpPr>
          <p:nvPr>
            <p:ph type="body" idx="1"/>
          </p:nvPr>
        </p:nvSpPr>
        <p:spPr>
          <a:xfrm>
            <a:off x="1066800" y="2514600"/>
            <a:ext cx="7543800" cy="4114800"/>
          </a:xfrm>
        </p:spPr>
        <p:txBody>
          <a:bodyPr>
            <a:normAutofit/>
          </a:bodyPr>
          <a:lstStyle/>
          <a:p>
            <a:pPr eaLnBrk="1" hangingPunct="1">
              <a:lnSpc>
                <a:spcPct val="90000"/>
              </a:lnSpc>
              <a:defRPr/>
            </a:pPr>
            <a:r>
              <a:rPr lang="sr-Cyrl-RS" sz="2000" b="1" dirty="0">
                <a:latin typeface="Cambria" panose="02040503050406030204" pitchFamily="18" charset="0"/>
                <a:ea typeface="Cambria" panose="02040503050406030204" pitchFamily="18" charset="0"/>
              </a:rPr>
              <a:t>Ендемо</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клинички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подаци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хроничан</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ток</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отпорност</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на</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стандардна</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лечења</a:t>
            </a:r>
            <a:endParaRPr lang="sr-Latn-RS" sz="20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a:latin typeface="Cambria" panose="02040503050406030204" pitchFamily="18" charset="0"/>
                <a:ea typeface="Cambria" panose="02040503050406030204" pitchFamily="18" charset="0"/>
              </a:rPr>
              <a:t>Хистолошки</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налаз</a:t>
            </a:r>
            <a:endParaRPr lang="sr-Latn-RS" sz="2000" b="1">
              <a:latin typeface="Cambria" panose="02040503050406030204" pitchFamily="18" charset="0"/>
              <a:ea typeface="Cambria" panose="02040503050406030204" pitchFamily="18" charset="0"/>
            </a:endParaRPr>
          </a:p>
          <a:p>
            <a:pPr eaLnBrk="1" hangingPunct="1">
              <a:lnSpc>
                <a:spcPct val="90000"/>
              </a:lnSpc>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Рендген</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налаз</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остеолиза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костима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сенке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на</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плућима</a:t>
            </a:r>
            <a:r>
              <a:rPr lang="sr-Latn-CS" sz="2000" b="1">
                <a:latin typeface="Cambria" panose="02040503050406030204" pitchFamily="18" charset="0"/>
                <a:ea typeface="Cambria" panose="02040503050406030204" pitchFamily="18" charset="0"/>
              </a:rPr>
              <a:t>)</a:t>
            </a: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Тест</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хистоплазмин</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непоуздан</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xmlns="" id="{62D65152-0775-4CD3-8532-7361D848A385}"/>
              </a:ext>
            </a:extLst>
          </p:cNvPr>
          <p:cNvSpPr>
            <a:spLocks noGrp="1" noChangeArrowheads="1"/>
          </p:cNvSpPr>
          <p:nvPr>
            <p:ph type="title"/>
          </p:nvPr>
        </p:nvSpPr>
        <p:spPr/>
        <p:txBody>
          <a:bodyPr>
            <a:normAutofit/>
          </a:bodyPr>
          <a:lstStyle/>
          <a:p>
            <a:pPr algn="ctr" eaLnBrk="1" hangingPunct="1">
              <a:defRPr/>
            </a:pPr>
            <a:r>
              <a:rPr lang="sr-Cyrl-RS" sz="3200" dirty="0">
                <a:latin typeface="Cambria" panose="02040503050406030204" pitchFamily="18" charset="0"/>
                <a:ea typeface="Cambria" panose="02040503050406030204" pitchFamily="18" charset="0"/>
              </a:rPr>
              <a:t>ДИФЕРЕНЦИЈАЛНА</a:t>
            </a:r>
            <a:r>
              <a:rPr lang="sr-Latn-CS" sz="3200" dirty="0">
                <a:latin typeface="Cambria" panose="02040503050406030204" pitchFamily="18" charset="0"/>
                <a:ea typeface="Cambria" panose="02040503050406030204" pitchFamily="18" charset="0"/>
              </a:rPr>
              <a:t> </a:t>
            </a:r>
            <a:r>
              <a:rPr lang="sr-Cyrl-RS" sz="3200" dirty="0">
                <a:latin typeface="Cambria" panose="02040503050406030204" pitchFamily="18" charset="0"/>
                <a:ea typeface="Cambria" panose="02040503050406030204" pitchFamily="18" charset="0"/>
              </a:rPr>
              <a:t>ДИЈАГНОЗА</a:t>
            </a:r>
            <a:endParaRPr lang="en-US" sz="3200" dirty="0">
              <a:latin typeface="Cambria" panose="02040503050406030204" pitchFamily="18" charset="0"/>
              <a:ea typeface="Cambria" panose="02040503050406030204" pitchFamily="18" charset="0"/>
            </a:endParaRPr>
          </a:p>
        </p:txBody>
      </p:sp>
      <p:sp>
        <p:nvSpPr>
          <p:cNvPr id="33795" name="Rectangle 3">
            <a:extLst>
              <a:ext uri="{FF2B5EF4-FFF2-40B4-BE49-F238E27FC236}">
                <a16:creationId xmlns:a16="http://schemas.microsoft.com/office/drawing/2014/main" xmlns="" id="{0FEE082C-4054-43A6-8D6A-FFC221228107}"/>
              </a:ext>
            </a:extLst>
          </p:cNvPr>
          <p:cNvSpPr>
            <a:spLocks noGrp="1" noChangeArrowheads="1"/>
          </p:cNvSpPr>
          <p:nvPr>
            <p:ph type="body" idx="1"/>
          </p:nvPr>
        </p:nvSpPr>
        <p:spPr>
          <a:xfrm>
            <a:off x="1066800" y="2362200"/>
            <a:ext cx="7543800" cy="4114800"/>
          </a:xfrm>
        </p:spPr>
        <p:txBody>
          <a:bodyPr>
            <a:normAutofit/>
          </a:bodyPr>
          <a:lstStyle/>
          <a:p>
            <a:pPr eaLnBrk="1" hangingPunct="1">
              <a:defRPr/>
            </a:pPr>
            <a:r>
              <a:rPr lang="sr-Cyrl-RS" sz="2400" b="1" dirty="0">
                <a:latin typeface="Cambria" panose="02040503050406030204" pitchFamily="18" charset="0"/>
                <a:ea typeface="Cambria" panose="02040503050406030204" pitchFamily="18" charset="0"/>
              </a:rPr>
              <a:t>Кутана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висцерална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лајшманијаза</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Бластомикоза</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Туберкулоза</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Малигна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обољења</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Фебрилна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стања</a:t>
            </a:r>
            <a:endParaRPr lang="en-US" sz="2400" b="1" dirty="0">
              <a:latin typeface="Cambria" panose="02040503050406030204" pitchFamily="18" charset="0"/>
              <a:ea typeface="Cambria" panose="020405030504060302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xmlns="" id="{EAFFB7A7-168A-46A4-924A-41CCCB2B3DF7}"/>
              </a:ext>
            </a:extLst>
          </p:cNvPr>
          <p:cNvSpPr>
            <a:spLocks noGrp="1" noChangeArrowheads="1"/>
          </p:cNvSpPr>
          <p:nvPr>
            <p:ph type="title"/>
          </p:nvPr>
        </p:nvSpPr>
        <p:spPr/>
        <p:txBody>
          <a:bodyPr>
            <a:normAutofit/>
          </a:bodyPr>
          <a:lstStyle/>
          <a:p>
            <a:pPr algn="ctr" eaLnBrk="1" hangingPunct="1">
              <a:defRPr/>
            </a:pPr>
            <a:r>
              <a:rPr lang="sr-Cyrl-RS" sz="3200"/>
              <a:t>ЕВОЛУЦИЈА</a:t>
            </a:r>
            <a:endParaRPr lang="en-US" sz="3200"/>
          </a:p>
        </p:txBody>
      </p:sp>
      <p:sp>
        <p:nvSpPr>
          <p:cNvPr id="34819" name="Rectangle 3">
            <a:extLst>
              <a:ext uri="{FF2B5EF4-FFF2-40B4-BE49-F238E27FC236}">
                <a16:creationId xmlns:a16="http://schemas.microsoft.com/office/drawing/2014/main" xmlns="" id="{9ABE9246-B107-4996-A3E6-89A7F1D6ABD1}"/>
              </a:ext>
            </a:extLst>
          </p:cNvPr>
          <p:cNvSpPr>
            <a:spLocks noGrp="1" noChangeArrowheads="1"/>
          </p:cNvSpPr>
          <p:nvPr>
            <p:ph type="body" idx="1"/>
          </p:nvPr>
        </p:nvSpPr>
        <p:spPr>
          <a:xfrm>
            <a:off x="990600" y="1628800"/>
            <a:ext cx="7543800" cy="5229200"/>
          </a:xfrm>
        </p:spPr>
        <p:txBody>
          <a:bodyPr>
            <a:normAutofit/>
          </a:bodyPr>
          <a:lstStyle/>
          <a:p>
            <a:pPr eaLnBrk="1" hangingPunct="1">
              <a:defRPr/>
            </a:pPr>
            <a:r>
              <a:rPr lang="sr-Cyrl-RS" sz="2400" b="1" dirty="0">
                <a:latin typeface="Cambria" panose="02040503050406030204" pitchFamily="18" charset="0"/>
                <a:ea typeface="Cambria" panose="02040503050406030204" pitchFamily="18" charset="0"/>
              </a:rPr>
              <a:t>Исход</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је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фаталан</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у</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дисеминираној</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форми</a:t>
            </a:r>
            <a:endParaRPr lang="sr-Latn-RS" sz="2400" b="1">
              <a:latin typeface="Cambria" panose="02040503050406030204" pitchFamily="18" charset="0"/>
              <a:ea typeface="Cambria" panose="02040503050406030204" pitchFamily="18" charset="0"/>
            </a:endParaRPr>
          </a:p>
          <a:p>
            <a:pPr marL="0" indent="0" eaLnBrk="1" hangingPunct="1">
              <a:buNone/>
              <a:defRPr/>
            </a:pP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Еволуција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је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хронична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код</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локализације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кожи</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и</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костима</a:t>
            </a:r>
            <a:endParaRPr lang="sr-Latn-RS" sz="2400" b="1">
              <a:latin typeface="Cambria" panose="02040503050406030204" pitchFamily="18" charset="0"/>
              <a:ea typeface="Cambria" panose="02040503050406030204" pitchFamily="18" charset="0"/>
            </a:endParaRPr>
          </a:p>
          <a:p>
            <a:pPr marL="0" indent="0" eaLnBrk="1" hangingPunct="1">
              <a:buNone/>
              <a:defRPr/>
            </a:pP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Код</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трудница</a:t>
            </a:r>
            <a:r>
              <a:rPr lang="sr-Latn-CS" sz="2400" b="1" dirty="0">
                <a:latin typeface="Cambria" panose="02040503050406030204" pitchFamily="18" charset="0"/>
                <a:ea typeface="Cambria" panose="02040503050406030204" pitchFamily="18" charset="0"/>
              </a:rPr>
              <a:t>-</a:t>
            </a:r>
            <a:r>
              <a:rPr lang="sr-Cyrl-RS" sz="2400" b="1" dirty="0">
                <a:latin typeface="Cambria" panose="02040503050406030204" pitchFamily="18" charset="0"/>
                <a:ea typeface="Cambria" panose="02040503050406030204" pitchFamily="18" charset="0"/>
              </a:rPr>
              <a:t>превремени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порођај</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Не</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даје</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фетопатије</a:t>
            </a:r>
            <a:endParaRPr lang="en-US" sz="2400" b="1" dirty="0">
              <a:latin typeface="Cambria" panose="02040503050406030204" pitchFamily="18" charset="0"/>
              <a:ea typeface="Cambria" panose="020405030504060302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xmlns="" id="{C648E3E1-1D5F-4EF7-B1B8-2EEB522E47B1}"/>
              </a:ext>
            </a:extLst>
          </p:cNvPr>
          <p:cNvSpPr>
            <a:spLocks noGrp="1" noChangeArrowheads="1"/>
          </p:cNvSpPr>
          <p:nvPr>
            <p:ph type="title"/>
          </p:nvPr>
        </p:nvSpPr>
        <p:spPr/>
        <p:txBody>
          <a:bodyPr>
            <a:normAutofit/>
          </a:bodyPr>
          <a:lstStyle/>
          <a:p>
            <a:pPr algn="ctr" eaLnBrk="1" hangingPunct="1">
              <a:defRPr/>
            </a:pPr>
            <a:r>
              <a:rPr lang="sr-Cyrl-RS" sz="3200"/>
              <a:t>ТЕРАПИЈА</a:t>
            </a:r>
            <a:endParaRPr lang="en-US" sz="3200"/>
          </a:p>
        </p:txBody>
      </p:sp>
      <p:sp>
        <p:nvSpPr>
          <p:cNvPr id="35843" name="Rectangle 3">
            <a:extLst>
              <a:ext uri="{FF2B5EF4-FFF2-40B4-BE49-F238E27FC236}">
                <a16:creationId xmlns:a16="http://schemas.microsoft.com/office/drawing/2014/main" xmlns="" id="{DA4B1B64-1ABC-4E44-B691-42A4126E2628}"/>
              </a:ext>
            </a:extLst>
          </p:cNvPr>
          <p:cNvSpPr>
            <a:spLocks noGrp="1" noChangeArrowheads="1"/>
          </p:cNvSpPr>
          <p:nvPr>
            <p:ph type="body" idx="1"/>
          </p:nvPr>
        </p:nvSpPr>
        <p:spPr>
          <a:xfrm>
            <a:off x="990600" y="1905000"/>
            <a:ext cx="7543800" cy="4648200"/>
          </a:xfrm>
        </p:spPr>
        <p:txBody>
          <a:bodyPr>
            <a:normAutofit/>
          </a:bodyPr>
          <a:lstStyle/>
          <a:p>
            <a:pPr eaLnBrk="1" hangingPunct="1">
              <a:lnSpc>
                <a:spcPct val="90000"/>
              </a:lnSpc>
              <a:defRPr/>
            </a:pPr>
            <a:r>
              <a:rPr lang="sr-Cyrl-RS" sz="2000" b="1">
                <a:latin typeface="Cambria" panose="02040503050406030204" pitchFamily="18" charset="0"/>
                <a:ea typeface="Cambria" panose="02040503050406030204" pitchFamily="18" charset="0"/>
              </a:rPr>
              <a:t>Хируршка</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интервенција</a:t>
            </a:r>
            <a:endParaRPr lang="sr-Latn-RS" sz="20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Кетоконазол</a:t>
            </a:r>
            <a:r>
              <a:rPr lang="sr-Latn-CS" sz="2000" b="1" dirty="0">
                <a:latin typeface="Cambria" panose="02040503050406030204" pitchFamily="18" charset="0"/>
                <a:ea typeface="Cambria" panose="02040503050406030204" pitchFamily="18" charset="0"/>
              </a:rPr>
              <a:t> 10</a:t>
            </a:r>
            <a:r>
              <a:rPr lang="en-US" sz="2000" b="1" dirty="0">
                <a:latin typeface="Cambria" panose="02040503050406030204" pitchFamily="18" charset="0"/>
                <a:ea typeface="Cambria" panose="02040503050406030204" pitchFamily="18" charset="0"/>
              </a:rPr>
              <a:t>mg</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к</a:t>
            </a:r>
            <a:r>
              <a:rPr lang="en-US" sz="2000" b="1" dirty="0">
                <a:latin typeface="Cambria" panose="02040503050406030204" pitchFamily="18" charset="0"/>
                <a:ea typeface="Cambria" panose="02040503050406030204" pitchFamily="18" charset="0"/>
              </a:rPr>
              <a:t>g</a:t>
            </a:r>
            <a:r>
              <a:rPr lang="sr-Latn-CS" sz="2000" b="1" dirty="0">
                <a:latin typeface="Cambria" panose="02040503050406030204" pitchFamily="18" charset="0"/>
                <a:ea typeface="Cambria" panose="02040503050406030204" pitchFamily="18" charset="0"/>
              </a:rPr>
              <a:t>/</a:t>
            </a:r>
            <a:r>
              <a:rPr lang="sr-Latn-CS" sz="2000" b="1">
                <a:latin typeface="Cambria" panose="02040503050406030204" pitchFamily="18" charset="0"/>
                <a:ea typeface="Cambria" panose="02040503050406030204" pitchFamily="18" charset="0"/>
              </a:rPr>
              <a:t>24</a:t>
            </a:r>
            <a:r>
              <a:rPr lang="en-US" sz="2000" b="1">
                <a:latin typeface="Cambria" panose="02040503050406030204" pitchFamily="18" charset="0"/>
                <a:ea typeface="Cambria" panose="02040503050406030204" pitchFamily="18" charset="0"/>
              </a:rPr>
              <a:t>h</a:t>
            </a:r>
            <a:endParaRPr lang="sr-Latn-RS" sz="20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Амфотерицин</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 </a:t>
            </a:r>
            <a:r>
              <a:rPr lang="sr-Latn-CS" sz="2000" b="1" dirty="0">
                <a:latin typeface="Cambria" panose="02040503050406030204" pitchFamily="18" charset="0"/>
                <a:ea typeface="Cambria" panose="02040503050406030204" pitchFamily="18" charset="0"/>
              </a:rPr>
              <a:t>0,5-1</a:t>
            </a:r>
            <a:r>
              <a:rPr lang="en-US" sz="2000" b="1" dirty="0">
                <a:latin typeface="Cambria" panose="02040503050406030204" pitchFamily="18" charset="0"/>
                <a:ea typeface="Cambria" panose="02040503050406030204" pitchFamily="18" charset="0"/>
              </a:rPr>
              <a:t>mg</a:t>
            </a:r>
            <a:r>
              <a:rPr lang="sr-Latn-CS" sz="2000" b="1" dirty="0">
                <a:latin typeface="Cambria" panose="02040503050406030204" pitchFamily="18" charset="0"/>
                <a:ea typeface="Cambria" panose="02040503050406030204" pitchFamily="18" charset="0"/>
              </a:rPr>
              <a:t>/</a:t>
            </a:r>
            <a:r>
              <a:rPr lang="en-US" sz="2000" b="1" dirty="0" err="1">
                <a:latin typeface="Cambria" panose="02040503050406030204" pitchFamily="18" charset="0"/>
                <a:ea typeface="Cambria" panose="02040503050406030204" pitchFamily="18" charset="0"/>
              </a:rPr>
              <a:t>kgtt</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сваки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други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дан</a:t>
            </a:r>
            <a:r>
              <a:rPr lang="sr-Latn-CS" sz="2000" b="1" dirty="0">
                <a:latin typeface="Cambria" panose="02040503050406030204" pitchFamily="18" charset="0"/>
                <a:ea typeface="Cambria" panose="02040503050406030204" pitchFamily="18" charset="0"/>
              </a:rPr>
              <a:t> (30 </a:t>
            </a:r>
            <a:r>
              <a:rPr lang="sr-Cyrl-RS" sz="2000" b="1">
                <a:latin typeface="Cambria" panose="02040503050406030204" pitchFamily="18" charset="0"/>
                <a:ea typeface="Cambria" panose="02040503050406030204" pitchFamily="18" charset="0"/>
              </a:rPr>
              <a:t>доза</a:t>
            </a:r>
            <a:r>
              <a:rPr lang="sr-Latn-CS" sz="2000" b="1">
                <a:latin typeface="Cambria" panose="02040503050406030204" pitchFamily="18" charset="0"/>
                <a:ea typeface="Cambria" panose="02040503050406030204" pitchFamily="18" charset="0"/>
              </a:rPr>
              <a:t>)</a:t>
            </a: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Триметоприм</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сулфаметоксазол</a:t>
            </a:r>
            <a:r>
              <a:rPr lang="sr-Latn-CS" sz="2000" b="1" dirty="0">
                <a:latin typeface="Cambria" panose="02040503050406030204" pitchFamily="18" charset="0"/>
                <a:ea typeface="Cambria" panose="02040503050406030204" pitchFamily="18" charset="0"/>
              </a:rPr>
              <a:t>   3x2</a:t>
            </a:r>
            <a:r>
              <a:rPr lang="sr-Cyrl-RS" sz="2000" b="1" dirty="0">
                <a:latin typeface="Cambria" panose="02040503050406030204" pitchFamily="18" charset="0"/>
                <a:ea typeface="Cambria" panose="02040503050406030204" pitchFamily="18" charset="0"/>
              </a:rPr>
              <a:t>таб</a:t>
            </a:r>
            <a:r>
              <a:rPr lang="sr-Latn-CS" sz="2000" b="1" dirty="0">
                <a:latin typeface="Cambria" panose="02040503050406030204" pitchFamily="18" charset="0"/>
                <a:ea typeface="Cambria" panose="02040503050406030204" pitchFamily="18" charset="0"/>
              </a:rPr>
              <a:t>./24</a:t>
            </a:r>
            <a:r>
              <a:rPr lang="en-US" sz="2000" b="1" dirty="0">
                <a:latin typeface="Cambria" panose="02040503050406030204" pitchFamily="18" charset="0"/>
                <a:ea typeface="Cambria" panose="02040503050406030204" pitchFamily="18" charset="0"/>
              </a:rPr>
              <a:t>h</a:t>
            </a:r>
            <a:r>
              <a:rPr lang="sr-Cyrl-RS" sz="2000" b="1" dirty="0">
                <a:latin typeface="Cambria" panose="02040503050406030204" pitchFamily="18" charset="0"/>
                <a:ea typeface="Cambria" panose="02040503050406030204" pitchFamily="18" charset="0"/>
              </a:rPr>
              <a:t>,</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код</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деце</a:t>
            </a:r>
            <a:r>
              <a:rPr lang="sr-Latn-CS" sz="2000" b="1" dirty="0">
                <a:latin typeface="Cambria" panose="02040503050406030204" pitchFamily="18" charset="0"/>
                <a:ea typeface="Cambria" panose="02040503050406030204" pitchFamily="18" charset="0"/>
              </a:rPr>
              <a:t> 2x2 </a:t>
            </a:r>
            <a:r>
              <a:rPr lang="sr-Cyrl-RS" sz="2000" b="1" dirty="0">
                <a:latin typeface="Cambria" panose="02040503050406030204" pitchFamily="18" charset="0"/>
                <a:ea typeface="Cambria" panose="02040503050406030204" pitchFamily="18" charset="0"/>
              </a:rPr>
              <a:t>током</a:t>
            </a:r>
            <a:r>
              <a:rPr lang="sr-Latn-CS" sz="2000" b="1" dirty="0">
                <a:latin typeface="Cambria" panose="02040503050406030204" pitchFamily="18" charset="0"/>
                <a:ea typeface="Cambria" panose="02040503050406030204" pitchFamily="18" charset="0"/>
              </a:rPr>
              <a:t> </a:t>
            </a:r>
            <a:r>
              <a:rPr lang="sr-Latn-CS" sz="2000" b="1">
                <a:latin typeface="Cambria" panose="02040503050406030204" pitchFamily="18" charset="0"/>
                <a:ea typeface="Cambria" panose="02040503050406030204" pitchFamily="18" charset="0"/>
              </a:rPr>
              <a:t>4 </a:t>
            </a:r>
            <a:r>
              <a:rPr lang="sr-Cyrl-RS" sz="2000" b="1">
                <a:latin typeface="Cambria" panose="02040503050406030204" pitchFamily="18" charset="0"/>
                <a:ea typeface="Cambria" panose="02040503050406030204" pitchFamily="18" charset="0"/>
              </a:rPr>
              <a:t>седмице</a:t>
            </a:r>
            <a:endParaRPr lang="sr-Latn-RS" sz="20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Прогноза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после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терапије</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је</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добра</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xmlns="" id="{F41B1187-6394-4530-998B-4CA996F0EE81}"/>
              </a:ext>
            </a:extLst>
          </p:cNvPr>
          <p:cNvSpPr>
            <a:spLocks noGrp="1" noChangeArrowheads="1"/>
          </p:cNvSpPr>
          <p:nvPr>
            <p:ph type="title"/>
          </p:nvPr>
        </p:nvSpPr>
        <p:spPr/>
        <p:txBody>
          <a:bodyPr>
            <a:normAutofit/>
          </a:bodyPr>
          <a:lstStyle/>
          <a:p>
            <a:pPr algn="ctr" eaLnBrk="1" hangingPunct="1">
              <a:defRPr/>
            </a:pPr>
            <a:r>
              <a:rPr lang="sr-Cyrl-RS" sz="3200"/>
              <a:t>МИЦЕТОМИ</a:t>
            </a:r>
            <a:endParaRPr lang="en-US" sz="3200"/>
          </a:p>
        </p:txBody>
      </p:sp>
      <p:sp>
        <p:nvSpPr>
          <p:cNvPr id="37891" name="Rectangle 3">
            <a:extLst>
              <a:ext uri="{FF2B5EF4-FFF2-40B4-BE49-F238E27FC236}">
                <a16:creationId xmlns:a16="http://schemas.microsoft.com/office/drawing/2014/main" xmlns="" id="{08DBD931-A47A-4280-B6AE-17300BFA7BFF}"/>
              </a:ext>
            </a:extLst>
          </p:cNvPr>
          <p:cNvSpPr>
            <a:spLocks noGrp="1" noChangeArrowheads="1"/>
          </p:cNvSpPr>
          <p:nvPr>
            <p:ph type="body" idx="1"/>
          </p:nvPr>
        </p:nvSpPr>
        <p:spPr>
          <a:xfrm>
            <a:off x="990600" y="1981200"/>
            <a:ext cx="7543800" cy="4648200"/>
          </a:xfrm>
        </p:spPr>
        <p:txBody>
          <a:bodyPr/>
          <a:lstStyle/>
          <a:p>
            <a:pPr eaLnBrk="1" hangingPunct="1">
              <a:lnSpc>
                <a:spcPct val="80000"/>
              </a:lnSpc>
              <a:defRPr/>
            </a:pPr>
            <a:endParaRPr lang="en-US" sz="2000" b="1" dirty="0"/>
          </a:p>
          <a:p>
            <a:pPr eaLnBrk="1" hangingPunct="1">
              <a:lnSpc>
                <a:spcPct val="80000"/>
              </a:lnSpc>
              <a:defRPr/>
            </a:pPr>
            <a:r>
              <a:rPr lang="sr-Cyrl-RS" sz="2000" b="1" dirty="0">
                <a:latin typeface="Cambria" panose="02040503050406030204" pitchFamily="18" charset="0"/>
                <a:ea typeface="Cambria" panose="02040503050406030204" pitchFamily="18" charset="0"/>
              </a:rPr>
              <a:t>Код</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оболелих</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постоји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дефект</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ћелијском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имуном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одговору</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Хуморални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одговор</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интактан</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користи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дијагностичке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сврхе</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Обољевају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млади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мушкарци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без</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обзира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расу</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Формирани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апсцеси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излучују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детритус</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обојеним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зрнцима</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Северна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Африка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сушна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зона</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мицетоми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бактеријског</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порекла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жутим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зрнцима</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Средња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зона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умерено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сува</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гљивични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мицетоми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црним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зрнцима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бактеријске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мицетоме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белим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зрнцима</a:t>
            </a: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Јужна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Африка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влажна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зона</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бактеријски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мицетоми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црвеним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или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жутим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зрнцима</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sr-Cyrl-RS" sz="3200" dirty="0">
                <a:latin typeface="Comic Sans MS" pitchFamily="66" charset="0"/>
              </a:rPr>
              <a:t>Епидемиологија</a:t>
            </a:r>
            <a:endParaRPr lang="en-US" sz="3200" dirty="0">
              <a:latin typeface="Comic Sans MS" pitchFamily="66" charset="0"/>
            </a:endParaRPr>
          </a:p>
        </p:txBody>
      </p:sp>
      <p:pic>
        <p:nvPicPr>
          <p:cNvPr id="11" name="Content Placeholder 10" descr="images.jpg"/>
          <p:cNvPicPr>
            <a:picLocks noGrp="1" noChangeAspect="1"/>
          </p:cNvPicPr>
          <p:nvPr>
            <p:ph sz="half" idx="2"/>
          </p:nvPr>
        </p:nvPicPr>
        <p:blipFill>
          <a:blip r:embed="rId2" cstate="print"/>
          <a:stretch>
            <a:fillRect/>
          </a:stretch>
        </p:blipFill>
        <p:spPr>
          <a:xfrm>
            <a:off x="5436096" y="3645024"/>
            <a:ext cx="2755378" cy="2063874"/>
          </a:xfrm>
          <a:prstGeom prst="ellipse">
            <a:avLst/>
          </a:prstGeom>
          <a:ln>
            <a:noFill/>
          </a:ln>
          <a:effectLst>
            <a:softEdge rad="112500"/>
          </a:effectLst>
        </p:spPr>
      </p:pic>
      <p:sp>
        <p:nvSpPr>
          <p:cNvPr id="8" name="Text Placeholder 7"/>
          <p:cNvSpPr>
            <a:spLocks noGrp="1"/>
          </p:cNvSpPr>
          <p:nvPr>
            <p:ph type="body" sz="quarter" idx="3"/>
          </p:nvPr>
        </p:nvSpPr>
        <p:spPr/>
        <p:txBody>
          <a:bodyPr>
            <a:normAutofit fontScale="85000" lnSpcReduction="20000"/>
          </a:bodyPr>
          <a:lstStyle/>
          <a:p>
            <a:pPr>
              <a:buFont typeface="Wingdings" pitchFamily="2" charset="2"/>
              <a:buChar char="§"/>
            </a:pPr>
            <a:r>
              <a:rPr lang="sr-Cyrl-RS" dirty="0">
                <a:latin typeface="Cambria" pitchFamily="18" charset="0"/>
              </a:rPr>
              <a:t> </a:t>
            </a:r>
            <a:r>
              <a:rPr lang="sr-Cyrl-RS" b="0" dirty="0">
                <a:latin typeface="Cambria" pitchFamily="18" charset="0"/>
              </a:rPr>
              <a:t>Инфекција се најчешће дешава инхалационим путем</a:t>
            </a:r>
            <a:endParaRPr lang="en-US" b="0" dirty="0">
              <a:latin typeface="Cambria" pitchFamily="18" charset="0"/>
            </a:endParaRPr>
          </a:p>
        </p:txBody>
      </p:sp>
      <p:pic>
        <p:nvPicPr>
          <p:cNvPr id="10" name="Content Placeholder 9" descr="geografska regija.jpg"/>
          <p:cNvPicPr>
            <a:picLocks noGrp="1" noChangeAspect="1"/>
          </p:cNvPicPr>
          <p:nvPr>
            <p:ph sz="quarter" idx="4"/>
          </p:nvPr>
        </p:nvPicPr>
        <p:blipFill>
          <a:blip r:embed="rId3" cstate="print"/>
          <a:stretch>
            <a:fillRect/>
          </a:stretch>
        </p:blipFill>
        <p:spPr>
          <a:xfrm>
            <a:off x="323529" y="2779886"/>
            <a:ext cx="4032448" cy="3385417"/>
          </a:xfrm>
        </p:spPr>
      </p:pic>
      <p:sp>
        <p:nvSpPr>
          <p:cNvPr id="12" name="Text Placeholder 11"/>
          <p:cNvSpPr>
            <a:spLocks noGrp="1"/>
          </p:cNvSpPr>
          <p:nvPr>
            <p:ph type="body" idx="1"/>
          </p:nvPr>
        </p:nvSpPr>
        <p:spPr/>
        <p:txBody>
          <a:bodyPr>
            <a:normAutofit fontScale="77500" lnSpcReduction="20000"/>
          </a:bodyPr>
          <a:lstStyle/>
          <a:p>
            <a:pPr>
              <a:buFont typeface="Wingdings" pitchFamily="2" charset="2"/>
              <a:buChar char="§"/>
            </a:pPr>
            <a:r>
              <a:rPr lang="sr-Cyrl-RS" b="0" dirty="0">
                <a:latin typeface="Cambria" pitchFamily="18" charset="0"/>
              </a:rPr>
              <a:t>Географско подручије-Тајланд, Вијетнам, Хонг Конг, Индонезија...</a:t>
            </a:r>
            <a:endParaRPr lang="en-US" b="0" dirty="0">
              <a:latin typeface="Cambria" pitchFamily="18" charset="0"/>
            </a:endParaRPr>
          </a:p>
        </p:txBody>
      </p:sp>
      <p:sp>
        <p:nvSpPr>
          <p:cNvPr id="13" name="Text Placeholder 5"/>
          <p:cNvSpPr txBox="1">
            <a:spLocks/>
          </p:cNvSpPr>
          <p:nvPr/>
        </p:nvSpPr>
        <p:spPr>
          <a:xfrm>
            <a:off x="4716016" y="2276872"/>
            <a:ext cx="3744416" cy="792089"/>
          </a:xfrm>
          <a:prstGeom prst="rect">
            <a:avLst/>
          </a:prstGeom>
        </p:spPr>
        <p:txBody>
          <a:bodyPr vert="horz" lIns="91440" tIns="45720" rIns="91440" bIns="45720" rtlCol="0" anchor="b">
            <a:normAutofit/>
          </a:bodyPr>
          <a:lstStyle/>
          <a:p>
            <a:pPr marL="0" marR="0" lvl="0" indent="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sr-Cyrl-RS" sz="2000" b="1" i="0" u="none" strike="noStrike" kern="1200" cap="none" spc="0" normalizeH="0" baseline="0" noProof="0" dirty="0">
                <a:ln>
                  <a:noFill/>
                </a:ln>
                <a:solidFill>
                  <a:schemeClr val="tx1"/>
                </a:solidFill>
                <a:effectLst/>
                <a:uLnTx/>
                <a:uFillTx/>
                <a:latin typeface="Cambria" pitchFamily="18" charset="0"/>
                <a:ea typeface="+mn-ea"/>
                <a:cs typeface="+mn-cs"/>
              </a:rPr>
              <a:t> </a:t>
            </a:r>
            <a:r>
              <a:rPr kumimoji="0" lang="sr-Cyrl-RS" sz="2000" i="0" u="none" strike="noStrike" kern="1200" cap="none" spc="0" normalizeH="0" baseline="0" noProof="0" dirty="0">
                <a:ln>
                  <a:noFill/>
                </a:ln>
                <a:solidFill>
                  <a:schemeClr val="tx1"/>
                </a:solidFill>
                <a:effectLst/>
                <a:uLnTx/>
                <a:uFillTx/>
                <a:latin typeface="Cambria" pitchFamily="18" charset="0"/>
                <a:ea typeface="+mn-ea"/>
                <a:cs typeface="+mn-cs"/>
              </a:rPr>
              <a:t>Преносиоци су заражени пацови (бамбусни пацови)</a:t>
            </a:r>
            <a:endParaRPr kumimoji="0" lang="en-US" sz="2000" i="0" u="none" strike="noStrike" kern="1200" cap="none" spc="0" normalizeH="0" baseline="0" noProof="0" dirty="0">
              <a:ln>
                <a:noFill/>
              </a:ln>
              <a:solidFill>
                <a:schemeClr val="tx1"/>
              </a:solidFill>
              <a:effectLst/>
              <a:uLnTx/>
              <a:uFillTx/>
              <a:latin typeface="Cambria" pitchFamily="18" charset="0"/>
              <a:ea typeface="+mn-ea"/>
              <a:cs typeface="+mn-cs"/>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xmlns="" id="{C1C4BAA8-9825-49AF-A53C-B5A9FA7D4F1F}"/>
              </a:ext>
            </a:extLst>
          </p:cNvPr>
          <p:cNvSpPr>
            <a:spLocks noGrp="1" noChangeArrowheads="1"/>
          </p:cNvSpPr>
          <p:nvPr>
            <p:ph type="title"/>
          </p:nvPr>
        </p:nvSpPr>
        <p:spPr/>
        <p:txBody>
          <a:bodyPr>
            <a:normAutofit/>
          </a:bodyPr>
          <a:lstStyle/>
          <a:p>
            <a:pPr algn="ctr" eaLnBrk="1" hangingPunct="1">
              <a:defRPr/>
            </a:pPr>
            <a:r>
              <a:rPr lang="sr-Cyrl-RS" sz="3200" dirty="0"/>
              <a:t>КЛИНИЧКА</a:t>
            </a:r>
            <a:r>
              <a:rPr lang="sr-Latn-CS" sz="3200" dirty="0"/>
              <a:t> </a:t>
            </a:r>
            <a:r>
              <a:rPr lang="sr-Cyrl-RS" sz="3200" dirty="0"/>
              <a:t>СЛИКА</a:t>
            </a:r>
            <a:endParaRPr lang="en-US" sz="3200" dirty="0"/>
          </a:p>
        </p:txBody>
      </p:sp>
      <p:sp>
        <p:nvSpPr>
          <p:cNvPr id="38915" name="Rectangle 3">
            <a:extLst>
              <a:ext uri="{FF2B5EF4-FFF2-40B4-BE49-F238E27FC236}">
                <a16:creationId xmlns:a16="http://schemas.microsoft.com/office/drawing/2014/main" xmlns="" id="{0AFA02BC-C728-4919-BDB2-906DF3F9F653}"/>
              </a:ext>
            </a:extLst>
          </p:cNvPr>
          <p:cNvSpPr>
            <a:spLocks noGrp="1" noChangeArrowheads="1"/>
          </p:cNvSpPr>
          <p:nvPr>
            <p:ph type="body" idx="1"/>
          </p:nvPr>
        </p:nvSpPr>
        <p:spPr>
          <a:xfrm>
            <a:off x="838200" y="1828800"/>
            <a:ext cx="7543800" cy="4572000"/>
          </a:xfrm>
        </p:spPr>
        <p:txBody>
          <a:bodyPr/>
          <a:lstStyle/>
          <a:p>
            <a:pPr eaLnBrk="1" hangingPunct="1">
              <a:lnSpc>
                <a:spcPct val="80000"/>
              </a:lnSpc>
              <a:defRPr/>
            </a:pPr>
            <a:endParaRPr lang="sr-Cyrl-RS" sz="2600" b="1" dirty="0"/>
          </a:p>
          <a:p>
            <a:pPr eaLnBrk="1" hangingPunct="1">
              <a:lnSpc>
                <a:spcPct val="80000"/>
              </a:lnSpc>
              <a:defRPr/>
            </a:pPr>
            <a:r>
              <a:rPr lang="sr-Cyrl-RS" sz="2000" b="1" dirty="0">
                <a:latin typeface="Cambria" panose="02040503050406030204" pitchFamily="18" charset="0"/>
                <a:ea typeface="Cambria" panose="02040503050406030204" pitchFamily="18" charset="0"/>
              </a:rPr>
              <a:t>Инкубација</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до</a:t>
            </a:r>
            <a:r>
              <a:rPr lang="sr-Latn-CS" sz="2000" b="1" dirty="0">
                <a:latin typeface="Cambria" panose="02040503050406030204" pitchFamily="18" charset="0"/>
                <a:ea typeface="Cambria" panose="02040503050406030204" pitchFamily="18" charset="0"/>
              </a:rPr>
              <a:t> </a:t>
            </a:r>
            <a:r>
              <a:rPr lang="sr-Latn-CS" sz="2000" b="1">
                <a:latin typeface="Cambria" panose="02040503050406030204" pitchFamily="18" charset="0"/>
                <a:ea typeface="Cambria" panose="02040503050406030204" pitchFamily="18" charset="0"/>
              </a:rPr>
              <a:t>15 </a:t>
            </a:r>
            <a:r>
              <a:rPr lang="sr-Cyrl-RS" sz="2000" b="1">
                <a:latin typeface="Cambria" panose="02040503050406030204" pitchFamily="18" charset="0"/>
                <a:ea typeface="Cambria" panose="02040503050406030204" pitchFamily="18" charset="0"/>
              </a:rPr>
              <a:t>дана</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Локализована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нодозна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ефлоресценција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кутани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или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поткожни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нодуси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безболни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тврде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конзистенције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јасно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ограничени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брзо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умножавају</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фистулизирају</a:t>
            </a:r>
            <a:endParaRPr lang="sr-Latn-RS" sz="2000" b="1">
              <a:latin typeface="Cambria" panose="02040503050406030204" pitchFamily="18" charset="0"/>
              <a:ea typeface="Cambria" panose="02040503050406030204" pitchFamily="18" charset="0"/>
            </a:endParaRPr>
          </a:p>
          <a:p>
            <a:pPr marL="0" indent="0" eaLnBrk="1" hangingPunct="1">
              <a:lnSpc>
                <a:spcPct val="8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80000"/>
              </a:lnSpc>
              <a:defRPr/>
            </a:pPr>
            <a:r>
              <a:rPr lang="sr-Cyrl-RS" sz="2000" b="1" dirty="0">
                <a:latin typeface="Cambria" panose="02040503050406030204" pitchFamily="18" charset="0"/>
                <a:ea typeface="Cambria" panose="02040503050406030204" pitchFamily="18" charset="0"/>
              </a:rPr>
              <a:t>Оток</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читавог</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сегмента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екстремитета</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уколико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процес</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пенетрирао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дубља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ткива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едем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екстремитета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са</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бројним</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нодусима</a:t>
            </a:r>
            <a:r>
              <a:rPr lang="sr-Latn-RS" sz="2000" b="1">
                <a:latin typeface="Cambria" panose="02040503050406030204" pitchFamily="18" charset="0"/>
                <a:ea typeface="Cambria" panose="02040503050406030204" pitchFamily="18" charset="0"/>
              </a:rPr>
              <a:t>, a</a:t>
            </a:r>
            <a:r>
              <a:rPr lang="sr-Cyrl-RS" sz="2000" b="1">
                <a:latin typeface="Cambria" panose="02040503050406030204" pitchFamily="18" charset="0"/>
                <a:ea typeface="Cambria" panose="02040503050406030204" pitchFamily="18" charset="0"/>
              </a:rPr>
              <a:t>ко</a:t>
            </a:r>
            <a:r>
              <a:rPr lang="sr-Latn-CS" sz="2000" b="1">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нема</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бактеријске</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суперинфекције</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xmlns="" id="{F82CDC42-A840-41C3-9A32-E53880C7E3BC}"/>
              </a:ext>
            </a:extLst>
          </p:cNvPr>
          <p:cNvSpPr>
            <a:spLocks noGrp="1" noChangeArrowheads="1"/>
          </p:cNvSpPr>
          <p:nvPr>
            <p:ph type="title"/>
          </p:nvPr>
        </p:nvSpPr>
        <p:spPr/>
        <p:txBody>
          <a:bodyPr>
            <a:normAutofit/>
          </a:bodyPr>
          <a:lstStyle/>
          <a:p>
            <a:pPr algn="ctr" eaLnBrk="1" hangingPunct="1">
              <a:defRPr/>
            </a:pPr>
            <a:r>
              <a:rPr lang="sr-Cyrl-RS" sz="3200"/>
              <a:t>ДИЈАГНОЗА</a:t>
            </a:r>
            <a:endParaRPr lang="en-US" sz="3200"/>
          </a:p>
        </p:txBody>
      </p:sp>
      <p:sp>
        <p:nvSpPr>
          <p:cNvPr id="39939" name="Rectangle 3">
            <a:extLst>
              <a:ext uri="{FF2B5EF4-FFF2-40B4-BE49-F238E27FC236}">
                <a16:creationId xmlns:a16="http://schemas.microsoft.com/office/drawing/2014/main" xmlns="" id="{218EA48F-63B5-4115-A7BB-70547DA29A0A}"/>
              </a:ext>
            </a:extLst>
          </p:cNvPr>
          <p:cNvSpPr>
            <a:spLocks noGrp="1" noChangeArrowheads="1"/>
          </p:cNvSpPr>
          <p:nvPr>
            <p:ph type="body" idx="1"/>
          </p:nvPr>
        </p:nvSpPr>
        <p:spPr>
          <a:xfrm>
            <a:off x="990600" y="2133600"/>
            <a:ext cx="7543800" cy="4724400"/>
          </a:xfrm>
        </p:spPr>
        <p:txBody>
          <a:bodyPr/>
          <a:lstStyle/>
          <a:p>
            <a:pPr eaLnBrk="1" hangingPunct="1">
              <a:defRPr/>
            </a:pPr>
            <a:endParaRPr lang="en-US" b="1" dirty="0"/>
          </a:p>
          <a:p>
            <a:pPr eaLnBrk="1" hangingPunct="1">
              <a:defRPr/>
            </a:pPr>
            <a:r>
              <a:rPr lang="sr-Cyrl-RS" sz="2000" b="1" dirty="0">
                <a:latin typeface="Cambria" panose="02040503050406030204" pitchFamily="18" charset="0"/>
                <a:ea typeface="Cambria" panose="02040503050406030204" pitchFamily="18" charset="0"/>
              </a:rPr>
              <a:t>Ендемо</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клинички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подаци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зрна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видљива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голим</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оком</a:t>
            </a:r>
            <a:r>
              <a:rPr lang="sr-Latn-CS" sz="2000" b="1">
                <a:latin typeface="Cambria" panose="02040503050406030204" pitchFamily="18" charset="0"/>
                <a:ea typeface="Cambria" panose="02040503050406030204" pitchFamily="18" charset="0"/>
              </a:rPr>
              <a:t>)</a:t>
            </a: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Рендгенски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снимак</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костију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оштећење</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костију</a:t>
            </a:r>
            <a:r>
              <a:rPr lang="sr-Latn-CS" sz="2000" b="1">
                <a:latin typeface="Cambria" panose="02040503050406030204" pitchFamily="18" charset="0"/>
                <a:ea typeface="Cambria" panose="02040503050406030204" pitchFamily="18" charset="0"/>
              </a:rPr>
              <a:t>)</a:t>
            </a:r>
          </a:p>
          <a:p>
            <a:pPr marL="0" indent="0" eaLnBrk="1" hangingPunct="1">
              <a:buNone/>
              <a:defRPr/>
            </a:pPr>
            <a:endParaRPr lang="sr-Latn-CS" sz="2000" b="1" dirty="0">
              <a:latin typeface="Cambria" panose="02040503050406030204" pitchFamily="18" charset="0"/>
              <a:ea typeface="Cambria" panose="02040503050406030204" pitchFamily="18" charset="0"/>
            </a:endParaRPr>
          </a:p>
          <a:p>
            <a:pPr eaLnBrk="1" hangingPunct="1">
              <a:defRPr/>
            </a:pPr>
            <a:r>
              <a:rPr lang="sr-Cyrl-RS" sz="2000" b="1" dirty="0">
                <a:latin typeface="Cambria" panose="02040503050406030204" pitchFamily="18" charset="0"/>
                <a:ea typeface="Cambria" panose="02040503050406030204" pitchFamily="18" charset="0"/>
              </a:rPr>
              <a:t>Серолошке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реакције</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xmlns="" id="{EF5DD33A-9D9C-42D9-8AA5-3248D1C59371}"/>
              </a:ext>
            </a:extLst>
          </p:cNvPr>
          <p:cNvSpPr>
            <a:spLocks noGrp="1" noChangeArrowheads="1"/>
          </p:cNvSpPr>
          <p:nvPr>
            <p:ph type="title"/>
          </p:nvPr>
        </p:nvSpPr>
        <p:spPr/>
        <p:txBody>
          <a:bodyPr>
            <a:normAutofit/>
          </a:bodyPr>
          <a:lstStyle/>
          <a:p>
            <a:pPr algn="ctr" eaLnBrk="1" hangingPunct="1">
              <a:defRPr/>
            </a:pPr>
            <a:r>
              <a:rPr lang="sr-Cyrl-RS" sz="3200">
                <a:latin typeface="+mn-lt"/>
              </a:rPr>
              <a:t>ЕВОЛУЦИЈА</a:t>
            </a:r>
            <a:endParaRPr lang="en-US" sz="3200">
              <a:latin typeface="+mn-lt"/>
            </a:endParaRPr>
          </a:p>
        </p:txBody>
      </p:sp>
      <p:sp>
        <p:nvSpPr>
          <p:cNvPr id="40963" name="Rectangle 3">
            <a:extLst>
              <a:ext uri="{FF2B5EF4-FFF2-40B4-BE49-F238E27FC236}">
                <a16:creationId xmlns:a16="http://schemas.microsoft.com/office/drawing/2014/main" xmlns="" id="{4AFA4246-A3E0-4CDC-800D-DE4817EC610F}"/>
              </a:ext>
            </a:extLst>
          </p:cNvPr>
          <p:cNvSpPr>
            <a:spLocks noGrp="1" noChangeArrowheads="1"/>
          </p:cNvSpPr>
          <p:nvPr>
            <p:ph type="body" idx="1"/>
          </p:nvPr>
        </p:nvSpPr>
        <p:spPr>
          <a:xfrm>
            <a:off x="1066800" y="2971800"/>
            <a:ext cx="7543800" cy="4114800"/>
          </a:xfrm>
        </p:spPr>
        <p:txBody>
          <a:bodyPr/>
          <a:lstStyle/>
          <a:p>
            <a:pPr eaLnBrk="1" hangingPunct="1">
              <a:buFont typeface="Wingdings" panose="05000000000000000000" pitchFamily="2" charset="2"/>
              <a:buNone/>
              <a:defRPr/>
            </a:pPr>
            <a:r>
              <a:rPr lang="en-US" b="1" dirty="0"/>
              <a:t>   </a:t>
            </a:r>
            <a:r>
              <a:rPr lang="sr-Cyrl-RS" sz="2400" b="1" dirty="0">
                <a:latin typeface="Cambria" panose="02040503050406030204" pitchFamily="18" charset="0"/>
                <a:ea typeface="Cambria" panose="02040503050406030204" pitchFamily="18" charset="0"/>
              </a:rPr>
              <a:t>Успореног</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тока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честим</a:t>
            </a:r>
            <a:r>
              <a:rPr lang="en-U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секундарним</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инфекцијама</a:t>
            </a:r>
            <a:r>
              <a:rPr lang="sr-Latn-CS" sz="2400" b="1" dirty="0">
                <a:latin typeface="Cambria" panose="02040503050406030204" pitchFamily="18" charset="0"/>
                <a:ea typeface="Cambria" panose="02040503050406030204" pitchFamily="18" charset="0"/>
              </a:rPr>
              <a:t>.</a:t>
            </a:r>
            <a:endParaRPr lang="en-US" sz="2400" b="1" dirty="0">
              <a:latin typeface="Cambria" panose="02040503050406030204" pitchFamily="18" charset="0"/>
              <a:ea typeface="Cambria" panose="020405030504060302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xmlns="" id="{3F93E2D3-0E45-4D9B-85E6-110A41ABB757}"/>
              </a:ext>
            </a:extLst>
          </p:cNvPr>
          <p:cNvSpPr>
            <a:spLocks noGrp="1" noChangeArrowheads="1"/>
          </p:cNvSpPr>
          <p:nvPr>
            <p:ph type="title"/>
          </p:nvPr>
        </p:nvSpPr>
        <p:spPr/>
        <p:txBody>
          <a:bodyPr>
            <a:normAutofit/>
          </a:bodyPr>
          <a:lstStyle/>
          <a:p>
            <a:pPr algn="ctr" eaLnBrk="1" hangingPunct="1">
              <a:defRPr/>
            </a:pPr>
            <a:r>
              <a:rPr lang="sr-Cyrl-RS" sz="3200"/>
              <a:t>ТЕРАПИЈА</a:t>
            </a:r>
            <a:endParaRPr lang="en-US" sz="3200"/>
          </a:p>
        </p:txBody>
      </p:sp>
      <p:sp>
        <p:nvSpPr>
          <p:cNvPr id="41987" name="Rectangle 3">
            <a:extLst>
              <a:ext uri="{FF2B5EF4-FFF2-40B4-BE49-F238E27FC236}">
                <a16:creationId xmlns:a16="http://schemas.microsoft.com/office/drawing/2014/main" xmlns="" id="{A3EC4004-8386-408A-B821-19A9BB5EABAA}"/>
              </a:ext>
            </a:extLst>
          </p:cNvPr>
          <p:cNvSpPr>
            <a:spLocks noGrp="1" noChangeArrowheads="1"/>
          </p:cNvSpPr>
          <p:nvPr>
            <p:ph type="body" idx="1"/>
          </p:nvPr>
        </p:nvSpPr>
        <p:spPr>
          <a:xfrm>
            <a:off x="1066800" y="1981200"/>
            <a:ext cx="7543800" cy="4724400"/>
          </a:xfrm>
        </p:spPr>
        <p:txBody>
          <a:bodyPr>
            <a:normAutofit/>
          </a:bodyPr>
          <a:lstStyle/>
          <a:p>
            <a:pPr eaLnBrk="1" hangingPunct="1">
              <a:lnSpc>
                <a:spcPct val="90000"/>
              </a:lnSpc>
              <a:defRPr/>
            </a:pPr>
            <a:r>
              <a:rPr lang="sr-Cyrl-RS" sz="2000" b="1" dirty="0">
                <a:latin typeface="Cambria" panose="02040503050406030204" pitchFamily="18" charset="0"/>
                <a:ea typeface="Cambria" panose="02040503050406030204" pitchFamily="18" charset="0"/>
              </a:rPr>
              <a:t>Хируршка</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обрада</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мицетома</a:t>
            </a:r>
            <a:endParaRPr lang="sr-Latn-RS" sz="20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Дапсон</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таб</a:t>
            </a:r>
            <a:r>
              <a:rPr lang="sr-Latn-CS" sz="2000" b="1" dirty="0">
                <a:latin typeface="Cambria" panose="02040503050406030204" pitchFamily="18" charset="0"/>
                <a:ea typeface="Cambria" panose="02040503050406030204" pitchFamily="18" charset="0"/>
              </a:rPr>
              <a:t>. 2x100</a:t>
            </a:r>
            <a:r>
              <a:rPr lang="sr-Cyrl-RS" sz="2000" b="1" dirty="0">
                <a:latin typeface="Cambria" panose="02040503050406030204" pitchFamily="18" charset="0"/>
                <a:ea typeface="Cambria" panose="02040503050406030204" pitchFamily="18" charset="0"/>
              </a:rPr>
              <a:t>м</a:t>
            </a:r>
            <a:r>
              <a:rPr lang="en-US" sz="2000" b="1" dirty="0">
                <a:latin typeface="Cambria" panose="02040503050406030204" pitchFamily="18" charset="0"/>
                <a:ea typeface="Cambria" panose="02040503050406030204" pitchFamily="18" charset="0"/>
              </a:rPr>
              <a:t>g</a:t>
            </a:r>
            <a:r>
              <a:rPr lang="sr-Latn-CS" sz="2000" b="1" dirty="0">
                <a:latin typeface="Cambria" panose="02040503050406030204" pitchFamily="18" charset="0"/>
                <a:ea typeface="Cambria" panose="02040503050406030204" pitchFamily="18" charset="0"/>
              </a:rPr>
              <a:t>/24</a:t>
            </a:r>
            <a:r>
              <a:rPr lang="en-US" sz="2000" b="1" dirty="0">
                <a:latin typeface="Cambria" panose="02040503050406030204" pitchFamily="18" charset="0"/>
                <a:ea typeface="Cambria" panose="02040503050406030204" pitchFamily="18" charset="0"/>
              </a:rPr>
              <a:t>h</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свакодневно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или</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Триметаприм</a:t>
            </a:r>
            <a:r>
              <a:rPr lang="sr-Latn-CS" sz="2000" b="1" dirty="0">
                <a:latin typeface="Cambria" panose="02040503050406030204" pitchFamily="18" charset="0"/>
                <a:ea typeface="Cambria" panose="02040503050406030204" pitchFamily="18" charset="0"/>
              </a:rPr>
              <a:t>-</a:t>
            </a:r>
            <a:r>
              <a:rPr lang="sr-Cyrl-RS" sz="2000" b="1" dirty="0">
                <a:latin typeface="Cambria" panose="02040503050406030204" pitchFamily="18" charset="0"/>
                <a:ea typeface="Cambria" panose="02040503050406030204" pitchFamily="18" charset="0"/>
              </a:rPr>
              <a:t>сулфаметоксазол</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табл</a:t>
            </a:r>
            <a:r>
              <a:rPr lang="sr-Latn-CS" sz="2000" b="1" dirty="0">
                <a:latin typeface="Cambria" panose="02040503050406030204" pitchFamily="18" charset="0"/>
                <a:ea typeface="Cambria" panose="02040503050406030204" pitchFamily="18" charset="0"/>
              </a:rPr>
              <a:t>. </a:t>
            </a:r>
            <a:r>
              <a:rPr lang="sr-Latn-CS" sz="2000" b="1">
                <a:latin typeface="Cambria" panose="02040503050406030204" pitchFamily="18" charset="0"/>
                <a:ea typeface="Cambria" panose="02040503050406030204" pitchFamily="18" charset="0"/>
              </a:rPr>
              <a:t>2x1/24</a:t>
            </a:r>
            <a:r>
              <a:rPr lang="en-US" sz="2000" b="1">
                <a:latin typeface="Cambria" panose="02040503050406030204" pitchFamily="18" charset="0"/>
                <a:ea typeface="Cambria" panose="02040503050406030204" pitchFamily="18" charset="0"/>
              </a:rPr>
              <a:t>h</a:t>
            </a:r>
            <a:endParaRPr lang="sr-Latn-RS" sz="20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Стрептомицин</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амп</a:t>
            </a:r>
            <a:r>
              <a:rPr lang="sr-Latn-CS" sz="2000" b="1" dirty="0">
                <a:latin typeface="Cambria" panose="02040503050406030204" pitchFamily="18" charset="0"/>
                <a:ea typeface="Cambria" panose="02040503050406030204" pitchFamily="18" charset="0"/>
              </a:rPr>
              <a:t>. 1</a:t>
            </a:r>
            <a:r>
              <a:rPr lang="en-US" sz="2000" b="1" dirty="0" err="1">
                <a:latin typeface="Cambria" panose="02040503050406030204" pitchFamily="18" charset="0"/>
                <a:ea typeface="Cambria" panose="02040503050406030204" pitchFamily="18" charset="0"/>
              </a:rPr>
              <a:t>gr</a:t>
            </a:r>
            <a:r>
              <a:rPr lang="sr-Latn-CS" sz="2000" b="1" dirty="0">
                <a:latin typeface="Cambria" panose="02040503050406030204" pitchFamily="18" charset="0"/>
                <a:ea typeface="Cambria" panose="02040503050406030204" pitchFamily="18" charset="0"/>
              </a:rPr>
              <a:t>/24</a:t>
            </a:r>
            <a:r>
              <a:rPr lang="en-US" sz="2000" b="1" dirty="0">
                <a:latin typeface="Cambria" panose="02040503050406030204" pitchFamily="18" charset="0"/>
                <a:ea typeface="Cambria" panose="02040503050406030204" pitchFamily="18" charset="0"/>
              </a:rPr>
              <a:t>h</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свакодневно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месец</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дана,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потом</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сваки</a:t>
            </a:r>
            <a:r>
              <a:rPr lang="sr-Latn-CS" sz="2000" b="1" dirty="0">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други</a:t>
            </a:r>
            <a:r>
              <a:rPr lang="sr-Latn-CS" sz="2000" b="1">
                <a:latin typeface="Cambria" panose="02040503050406030204" pitchFamily="18" charset="0"/>
                <a:ea typeface="Cambria" panose="02040503050406030204" pitchFamily="18" charset="0"/>
              </a:rPr>
              <a:t> </a:t>
            </a:r>
            <a:r>
              <a:rPr lang="sr-Cyrl-RS" sz="2000" b="1">
                <a:latin typeface="Cambria" panose="02040503050406030204" pitchFamily="18" charset="0"/>
                <a:ea typeface="Cambria" panose="02040503050406030204" pitchFamily="18" charset="0"/>
              </a:rPr>
              <a:t>дан</a:t>
            </a:r>
            <a:endParaRPr lang="sr-Latn-RS" sz="20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Терапија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траје</a:t>
            </a:r>
            <a:r>
              <a:rPr lang="sr-Latn-CS" sz="2000" b="1" dirty="0">
                <a:latin typeface="Cambria" panose="02040503050406030204" pitchFamily="18" charset="0"/>
                <a:ea typeface="Cambria" panose="02040503050406030204" pitchFamily="18" charset="0"/>
              </a:rPr>
              <a:t> </a:t>
            </a:r>
            <a:r>
              <a:rPr lang="sr-Latn-CS" sz="2000" b="1">
                <a:latin typeface="Cambria" panose="02040503050406030204" pitchFamily="18" charset="0"/>
                <a:ea typeface="Cambria" panose="02040503050406030204" pitchFamily="18" charset="0"/>
              </a:rPr>
              <a:t>6 </a:t>
            </a:r>
            <a:r>
              <a:rPr lang="sr-Cyrl-RS" sz="2000" b="1">
                <a:latin typeface="Cambria" panose="02040503050406030204" pitchFamily="18" charset="0"/>
                <a:ea typeface="Cambria" panose="02040503050406030204" pitchFamily="18" charset="0"/>
              </a:rPr>
              <a:t>месеци</a:t>
            </a:r>
            <a:endParaRPr lang="sr-Latn-RS" sz="20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Терапија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која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траје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годину</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дана</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Кетоконазол</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табл</a:t>
            </a:r>
            <a:r>
              <a:rPr lang="sr-Latn-CS" sz="2000" b="1" dirty="0">
                <a:latin typeface="Cambria" panose="02040503050406030204" pitchFamily="18" charset="0"/>
                <a:ea typeface="Cambria" panose="02040503050406030204" pitchFamily="18" charset="0"/>
              </a:rPr>
              <a:t>. 300-400</a:t>
            </a:r>
            <a:r>
              <a:rPr lang="en-US" sz="2000" b="1" dirty="0">
                <a:latin typeface="Cambria" panose="02040503050406030204" pitchFamily="18" charset="0"/>
                <a:ea typeface="Cambria" panose="02040503050406030204" pitchFamily="18" charset="0"/>
              </a:rPr>
              <a:t>mg</a:t>
            </a:r>
            <a:r>
              <a:rPr lang="sr-Latn-CS" sz="2000" b="1" dirty="0">
                <a:latin typeface="Cambria" panose="02040503050406030204" pitchFamily="18" charset="0"/>
                <a:ea typeface="Cambria" panose="02040503050406030204" pitchFamily="18" charset="0"/>
              </a:rPr>
              <a:t>/</a:t>
            </a:r>
            <a:r>
              <a:rPr lang="sr-Latn-CS" sz="2000" b="1">
                <a:latin typeface="Cambria" panose="02040503050406030204" pitchFamily="18" charset="0"/>
                <a:ea typeface="Cambria" panose="02040503050406030204" pitchFamily="18" charset="0"/>
              </a:rPr>
              <a:t>24</a:t>
            </a:r>
            <a:r>
              <a:rPr lang="en-US" sz="2000" b="1">
                <a:latin typeface="Cambria" panose="02040503050406030204" pitchFamily="18" charset="0"/>
                <a:ea typeface="Cambria" panose="02040503050406030204" pitchFamily="18" charset="0"/>
              </a:rPr>
              <a:t>h</a:t>
            </a:r>
            <a:endParaRPr lang="sr-Latn-RS" sz="2000" b="1">
              <a:latin typeface="Cambria" panose="02040503050406030204" pitchFamily="18" charset="0"/>
              <a:ea typeface="Cambria" panose="02040503050406030204" pitchFamily="18" charset="0"/>
            </a:endParaRPr>
          </a:p>
          <a:p>
            <a:pPr marL="0" indent="0" eaLnBrk="1" hangingPunct="1">
              <a:lnSpc>
                <a:spcPct val="90000"/>
              </a:lnSpc>
              <a:buNone/>
              <a:defRPr/>
            </a:pPr>
            <a:endParaRPr lang="sr-Latn-CS" sz="2000" b="1" dirty="0">
              <a:latin typeface="Cambria" panose="02040503050406030204" pitchFamily="18" charset="0"/>
              <a:ea typeface="Cambria" panose="02040503050406030204" pitchFamily="18" charset="0"/>
            </a:endParaRPr>
          </a:p>
          <a:p>
            <a:pPr eaLnBrk="1" hangingPunct="1">
              <a:lnSpc>
                <a:spcPct val="90000"/>
              </a:lnSpc>
              <a:defRPr/>
            </a:pPr>
            <a:r>
              <a:rPr lang="sr-Cyrl-RS" sz="2000" b="1" dirty="0">
                <a:latin typeface="Cambria" panose="02040503050406030204" pitchFamily="18" charset="0"/>
                <a:ea typeface="Cambria" panose="02040503050406030204" pitchFamily="18" charset="0"/>
              </a:rPr>
              <a:t>Успех</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каузалне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терапије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је</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добар</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само</a:t>
            </a:r>
            <a:r>
              <a:rPr lang="sr-Latn-CS" sz="2000" b="1" dirty="0">
                <a:latin typeface="Cambria" panose="02040503050406030204" pitchFamily="18" charset="0"/>
                <a:ea typeface="Cambria" panose="02040503050406030204" pitchFamily="18" charset="0"/>
              </a:rPr>
              <a:t> </a:t>
            </a:r>
            <a:r>
              <a:rPr lang="sr-Cyrl-RS" sz="2000" b="1" dirty="0">
                <a:latin typeface="Cambria" panose="02040503050406030204" pitchFamily="18" charset="0"/>
                <a:ea typeface="Cambria" panose="02040503050406030204" pitchFamily="18" charset="0"/>
              </a:rPr>
              <a:t>у</a:t>
            </a:r>
            <a:r>
              <a:rPr lang="sr-Latn-CS" sz="2000" b="1" dirty="0">
                <a:latin typeface="Cambria" panose="02040503050406030204" pitchFamily="18" charset="0"/>
                <a:ea typeface="Cambria" panose="02040503050406030204" pitchFamily="18" charset="0"/>
              </a:rPr>
              <a:t> 50% </a:t>
            </a:r>
            <a:r>
              <a:rPr lang="sr-Cyrl-RS" sz="2000" b="1" dirty="0">
                <a:latin typeface="Cambria" panose="02040503050406030204" pitchFamily="18" charset="0"/>
                <a:ea typeface="Cambria" panose="02040503050406030204" pitchFamily="18" charset="0"/>
              </a:rPr>
              <a:t>случајева</a:t>
            </a:r>
            <a:endParaRPr lang="en-US" sz="2000" b="1" dirty="0">
              <a:latin typeface="Cambria" panose="02040503050406030204" pitchFamily="18" charset="0"/>
              <a:ea typeface="Cambria" panose="02040503050406030204"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xmlns="" id="{041BCFF1-FDD5-45C2-B543-4539163193C1}"/>
              </a:ext>
            </a:extLst>
          </p:cNvPr>
          <p:cNvSpPr>
            <a:spLocks noGrp="1" noChangeArrowheads="1"/>
          </p:cNvSpPr>
          <p:nvPr>
            <p:ph type="title"/>
          </p:nvPr>
        </p:nvSpPr>
        <p:spPr/>
        <p:txBody>
          <a:bodyPr>
            <a:normAutofit/>
          </a:bodyPr>
          <a:lstStyle/>
          <a:p>
            <a:pPr algn="ctr" eaLnBrk="1" hangingPunct="1">
              <a:defRPr/>
            </a:pPr>
            <a:r>
              <a:rPr lang="sr-Cyrl-RS" sz="3200"/>
              <a:t>ПРОФИЛАКСА</a:t>
            </a:r>
            <a:endParaRPr lang="en-US" sz="3200"/>
          </a:p>
        </p:txBody>
      </p:sp>
      <p:sp>
        <p:nvSpPr>
          <p:cNvPr id="43011" name="Rectangle 3">
            <a:extLst>
              <a:ext uri="{FF2B5EF4-FFF2-40B4-BE49-F238E27FC236}">
                <a16:creationId xmlns:a16="http://schemas.microsoft.com/office/drawing/2014/main" xmlns="" id="{E73DD9BA-B345-4909-A95C-1A491F7155FC}"/>
              </a:ext>
            </a:extLst>
          </p:cNvPr>
          <p:cNvSpPr>
            <a:spLocks noGrp="1" noChangeArrowheads="1"/>
          </p:cNvSpPr>
          <p:nvPr>
            <p:ph type="body" idx="1"/>
          </p:nvPr>
        </p:nvSpPr>
        <p:spPr>
          <a:xfrm>
            <a:off x="1066800" y="2743200"/>
            <a:ext cx="7543800" cy="4114800"/>
          </a:xfrm>
        </p:spPr>
        <p:txBody>
          <a:bodyPr>
            <a:normAutofit/>
          </a:bodyPr>
          <a:lstStyle/>
          <a:p>
            <a:pPr eaLnBrk="1" hangingPunct="1">
              <a:defRPr/>
            </a:pPr>
            <a:r>
              <a:rPr lang="sr-Cyrl-RS" sz="2400" b="1" dirty="0">
                <a:latin typeface="Cambria" panose="02040503050406030204" pitchFamily="18" charset="0"/>
                <a:ea typeface="Cambria" panose="02040503050406030204" pitchFamily="18" charset="0"/>
              </a:rPr>
              <a:t>Ношење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обуће</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Дезинфекција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свих</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рана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кожи</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Што</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раније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открити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болест</a:t>
            </a:r>
            <a:endParaRPr lang="en-US" sz="2400" b="1" dirty="0">
              <a:latin typeface="Cambria" panose="02040503050406030204" pitchFamily="18" charset="0"/>
              <a:ea typeface="Cambria" panose="02040503050406030204"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xmlns="" id="{D82CD51E-A9F2-4238-9966-90E27768D3BE}"/>
              </a:ext>
            </a:extLst>
          </p:cNvPr>
          <p:cNvSpPr>
            <a:spLocks noGrp="1" noChangeArrowheads="1"/>
          </p:cNvSpPr>
          <p:nvPr>
            <p:ph type="title"/>
          </p:nvPr>
        </p:nvSpPr>
        <p:spPr/>
        <p:txBody>
          <a:bodyPr>
            <a:normAutofit/>
          </a:bodyPr>
          <a:lstStyle/>
          <a:p>
            <a:pPr algn="ctr" eaLnBrk="1" hangingPunct="1">
              <a:defRPr/>
            </a:pPr>
            <a:r>
              <a:rPr lang="sr-Cyrl-RS" sz="3200" dirty="0"/>
              <a:t>ПОТКОЖНА</a:t>
            </a:r>
            <a:r>
              <a:rPr lang="sr-Latn-CS" sz="3200" dirty="0"/>
              <a:t> </a:t>
            </a:r>
            <a:r>
              <a:rPr lang="sr-Cyrl-RS" sz="3200" dirty="0"/>
              <a:t>ФИКОМИКОЗА</a:t>
            </a:r>
            <a:endParaRPr lang="en-US" sz="3200" dirty="0"/>
          </a:p>
        </p:txBody>
      </p:sp>
      <p:sp>
        <p:nvSpPr>
          <p:cNvPr id="44035" name="Rectangle 3">
            <a:extLst>
              <a:ext uri="{FF2B5EF4-FFF2-40B4-BE49-F238E27FC236}">
                <a16:creationId xmlns:a16="http://schemas.microsoft.com/office/drawing/2014/main" xmlns="" id="{C90F08AD-16FD-45D5-B081-0B08859E173F}"/>
              </a:ext>
            </a:extLst>
          </p:cNvPr>
          <p:cNvSpPr>
            <a:spLocks noGrp="1" noChangeArrowheads="1"/>
          </p:cNvSpPr>
          <p:nvPr>
            <p:ph type="body" idx="1"/>
          </p:nvPr>
        </p:nvSpPr>
        <p:spPr>
          <a:xfrm>
            <a:off x="838200" y="1905000"/>
            <a:ext cx="7543800" cy="4572000"/>
          </a:xfrm>
        </p:spPr>
        <p:txBody>
          <a:bodyPr>
            <a:normAutofit/>
          </a:bodyPr>
          <a:lstStyle/>
          <a:p>
            <a:pPr eaLnBrk="1" hangingPunct="1">
              <a:defRPr/>
            </a:pPr>
            <a:r>
              <a:rPr lang="sr-Cyrl-RS" sz="2400" b="1" dirty="0">
                <a:latin typeface="Cambria" panose="02040503050406030204" pitchFamily="18" charset="0"/>
                <a:ea typeface="Cambria" panose="02040503050406030204" pitchFamily="18" charset="0"/>
              </a:rPr>
              <a:t>Преноси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преко</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микротрауме</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Узрочник</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су</a:t>
            </a:r>
            <a:r>
              <a:rPr lang="sr-Latn-CS" sz="2400" b="1" dirty="0">
                <a:latin typeface="Cambria" panose="02040503050406030204" pitchFamily="18" charset="0"/>
                <a:ea typeface="Cambria" panose="02040503050406030204" pitchFamily="18" charset="0"/>
              </a:rPr>
              <a:t> </a:t>
            </a:r>
            <a:r>
              <a:rPr lang="en-US" sz="2400" b="1" i="1" dirty="0" err="1">
                <a:latin typeface="Cambria" panose="02040503050406030204" pitchFamily="18" charset="0"/>
                <a:ea typeface="Cambria" panose="02040503050406030204" pitchFamily="18" charset="0"/>
              </a:rPr>
              <a:t>Basidiobolus</a:t>
            </a:r>
            <a:r>
              <a:rPr lang="en-US" sz="2400" b="1" i="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гљивице</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Врло</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ретко</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обољење</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Најчешће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виђа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код</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деце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адолесцената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мушког</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пола</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Даје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клиничку</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слику</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нодуларног</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х</a:t>
            </a:r>
            <a:r>
              <a:rPr lang="sr-Latn-CS" sz="2400" b="1" dirty="0">
                <a:latin typeface="Cambria" panose="02040503050406030204" pitchFamily="18" charset="0"/>
                <a:ea typeface="Cambria" panose="02040503050406030204" pitchFamily="18" charset="0"/>
              </a:rPr>
              <a:t>y</a:t>
            </a:r>
            <a:r>
              <a:rPr lang="sr-Cyrl-RS" sz="2400" b="1" dirty="0">
                <a:latin typeface="Cambria" panose="02040503050406030204" pitchFamily="18" charset="0"/>
                <a:ea typeface="Cambria" panose="02040503050406030204" pitchFamily="18" charset="0"/>
              </a:rPr>
              <a:t>подермитиса</a:t>
            </a:r>
            <a:endParaRPr lang="en-US" sz="2400" b="1" dirty="0">
              <a:latin typeface="Cambria" panose="02040503050406030204" pitchFamily="18" charset="0"/>
              <a:ea typeface="Cambria" panose="02040503050406030204" pitchFamily="18" charset="0"/>
            </a:endParaRPr>
          </a:p>
        </p:txBody>
      </p:sp>
      <p:pic>
        <p:nvPicPr>
          <p:cNvPr id="4" name="Recorded Sound">
            <a:hlinkClick r:id="" action="ppaction://media"/>
          </p:cNvPr>
          <p:cNvPicPr>
            <a:picLocks noRot="1" noChangeAspect="1"/>
          </p:cNvPicPr>
          <p:nvPr/>
        </p:nvPicPr>
        <p:blipFill>
          <a:blip r:embed="rId2" cstate="print"/>
          <a:srcRect/>
          <a:stretch>
            <a:fillRect/>
          </a:stretch>
        </p:blipFill>
        <p:spPr bwMode="auto">
          <a:xfrm>
            <a:off x="8532440" y="6165304"/>
            <a:ext cx="304800" cy="3048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xmlns="" id="{569B15B8-9B4A-4C5D-B938-F14AF50D27CF}"/>
              </a:ext>
            </a:extLst>
          </p:cNvPr>
          <p:cNvSpPr>
            <a:spLocks noGrp="1" noChangeArrowheads="1"/>
          </p:cNvSpPr>
          <p:nvPr>
            <p:ph type="title"/>
          </p:nvPr>
        </p:nvSpPr>
        <p:spPr/>
        <p:txBody>
          <a:bodyPr>
            <a:normAutofit/>
          </a:bodyPr>
          <a:lstStyle/>
          <a:p>
            <a:pPr algn="ctr" eaLnBrk="1" hangingPunct="1">
              <a:defRPr/>
            </a:pPr>
            <a:r>
              <a:rPr lang="sr-Cyrl-RS" sz="3200"/>
              <a:t>КЛИНИЧКА</a:t>
            </a:r>
            <a:r>
              <a:rPr lang="sr-Latn-CS" sz="3200"/>
              <a:t> </a:t>
            </a:r>
            <a:r>
              <a:rPr lang="sr-Cyrl-RS" sz="3200"/>
              <a:t>СЛИКА</a:t>
            </a:r>
            <a:endParaRPr lang="en-US" sz="3200"/>
          </a:p>
        </p:txBody>
      </p:sp>
      <p:sp>
        <p:nvSpPr>
          <p:cNvPr id="45059" name="Rectangle 3">
            <a:extLst>
              <a:ext uri="{FF2B5EF4-FFF2-40B4-BE49-F238E27FC236}">
                <a16:creationId xmlns:a16="http://schemas.microsoft.com/office/drawing/2014/main" xmlns="" id="{C8F5986C-F62E-4B0E-8347-E55F54ACC400}"/>
              </a:ext>
            </a:extLst>
          </p:cNvPr>
          <p:cNvSpPr>
            <a:spLocks noGrp="1" noChangeArrowheads="1"/>
          </p:cNvSpPr>
          <p:nvPr>
            <p:ph type="body" idx="1"/>
          </p:nvPr>
        </p:nvSpPr>
        <p:spPr/>
        <p:txBody>
          <a:bodyPr>
            <a:normAutofit/>
          </a:bodyPr>
          <a:lstStyle/>
          <a:p>
            <a:pPr eaLnBrk="1" hangingPunct="1">
              <a:defRPr/>
            </a:pPr>
            <a:r>
              <a:rPr lang="sr-Cyrl-RS" sz="2400" b="1" dirty="0">
                <a:latin typeface="Cambria" panose="02040503050406030204" pitchFamily="18" charset="0"/>
                <a:ea typeface="Cambria" panose="02040503050406030204" pitchFamily="18" charset="0"/>
              </a:rPr>
              <a:t>Време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инкубације</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није</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познато</a:t>
            </a:r>
            <a:endParaRPr lang="sr-Latn-RS" sz="2400" b="1">
              <a:latin typeface="Cambria" panose="02040503050406030204" pitchFamily="18" charset="0"/>
              <a:ea typeface="Cambria" panose="02040503050406030204" pitchFamily="18" charset="0"/>
            </a:endParaRPr>
          </a:p>
          <a:p>
            <a:pPr marL="0" indent="0" eaLnBrk="1" hangingPunct="1">
              <a:buNone/>
              <a:defRPr/>
            </a:pP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Јавља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у</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виду</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локализоване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упале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кожног</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ткива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нодула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локализованим</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едемом</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који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је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безболан</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тврд</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покретан</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бедемасте</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ивице</a:t>
            </a:r>
            <a:endParaRPr lang="sr-Latn-CS" sz="2400" b="1">
              <a:latin typeface="Cambria" panose="02040503050406030204" pitchFamily="18" charset="0"/>
              <a:ea typeface="Cambria" panose="02040503050406030204" pitchFamily="18" charset="0"/>
            </a:endParaRPr>
          </a:p>
          <a:p>
            <a:pPr marL="0" indent="0" eaLnBrk="1" hangingPunct="1">
              <a:buNone/>
              <a:defRPr/>
            </a:pP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Знаци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општег</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обољења</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су</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одсутни</a:t>
            </a:r>
            <a:endParaRPr lang="en-US" sz="2400" b="1" dirty="0">
              <a:latin typeface="Cambria" panose="02040503050406030204" pitchFamily="18" charset="0"/>
              <a:ea typeface="Cambria" panose="02040503050406030204"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xmlns="" id="{ADAF7B5C-B520-41AD-801D-22DEB3391F27}"/>
              </a:ext>
            </a:extLst>
          </p:cNvPr>
          <p:cNvSpPr>
            <a:spLocks noGrp="1" noChangeArrowheads="1"/>
          </p:cNvSpPr>
          <p:nvPr>
            <p:ph type="title"/>
          </p:nvPr>
        </p:nvSpPr>
        <p:spPr/>
        <p:txBody>
          <a:bodyPr/>
          <a:lstStyle/>
          <a:p>
            <a:pPr algn="ctr" eaLnBrk="1" hangingPunct="1">
              <a:defRPr/>
            </a:pPr>
            <a:r>
              <a:rPr lang="sr-Cyrl-RS"/>
              <a:t>ДИЈАГНОЗА</a:t>
            </a:r>
            <a:endParaRPr lang="en-US"/>
          </a:p>
        </p:txBody>
      </p:sp>
      <p:sp>
        <p:nvSpPr>
          <p:cNvPr id="46083" name="Rectangle 3">
            <a:extLst>
              <a:ext uri="{FF2B5EF4-FFF2-40B4-BE49-F238E27FC236}">
                <a16:creationId xmlns:a16="http://schemas.microsoft.com/office/drawing/2014/main" xmlns="" id="{D58074D7-9FFC-4C67-8429-1C76BF5599D6}"/>
              </a:ext>
            </a:extLst>
          </p:cNvPr>
          <p:cNvSpPr>
            <a:spLocks noGrp="1" noChangeArrowheads="1"/>
          </p:cNvSpPr>
          <p:nvPr>
            <p:ph type="body" idx="1"/>
          </p:nvPr>
        </p:nvSpPr>
        <p:spPr>
          <a:xfrm>
            <a:off x="1066800" y="2438400"/>
            <a:ext cx="7543800" cy="3657600"/>
          </a:xfrm>
        </p:spPr>
        <p:txBody>
          <a:bodyPr>
            <a:normAutofit/>
          </a:bodyPr>
          <a:lstStyle/>
          <a:p>
            <a:pPr eaLnBrk="1" hangingPunct="1">
              <a:defRPr/>
            </a:pPr>
            <a:r>
              <a:rPr lang="sr-Cyrl-RS" sz="2400" b="1" dirty="0"/>
              <a:t>Ендемо</a:t>
            </a:r>
            <a:r>
              <a:rPr lang="sr-Latn-CS" sz="2400" b="1" dirty="0"/>
              <a:t>-</a:t>
            </a:r>
            <a:r>
              <a:rPr lang="sr-Cyrl-RS" sz="2400" b="1"/>
              <a:t>клинички</a:t>
            </a:r>
            <a:r>
              <a:rPr lang="sr-Latn-CS" sz="2400" b="1"/>
              <a:t> </a:t>
            </a:r>
            <a:r>
              <a:rPr lang="sr-Cyrl-RS" sz="2400" b="1"/>
              <a:t>подаци</a:t>
            </a:r>
            <a:endParaRPr lang="sr-Latn-RS" sz="2400" b="1"/>
          </a:p>
          <a:p>
            <a:pPr marL="0" indent="0" eaLnBrk="1" hangingPunct="1">
              <a:buNone/>
              <a:defRPr/>
            </a:pPr>
            <a:endParaRPr lang="sr-Latn-CS" sz="2400" b="1" dirty="0"/>
          </a:p>
          <a:p>
            <a:pPr eaLnBrk="1" hangingPunct="1">
              <a:defRPr/>
            </a:pPr>
            <a:r>
              <a:rPr lang="sr-Cyrl-RS" sz="2400" b="1"/>
              <a:t>Биопсија</a:t>
            </a:r>
            <a:r>
              <a:rPr lang="sr-Latn-CS" sz="2400" b="1"/>
              <a:t> </a:t>
            </a:r>
            <a:r>
              <a:rPr lang="sr-Cyrl-RS" sz="2400" b="1"/>
              <a:t>промене</a:t>
            </a:r>
            <a:endParaRPr lang="sr-Latn-RS" sz="2400" b="1"/>
          </a:p>
          <a:p>
            <a:pPr marL="0" indent="0" eaLnBrk="1" hangingPunct="1">
              <a:buNone/>
              <a:defRPr/>
            </a:pPr>
            <a:endParaRPr lang="sr-Latn-CS" sz="2400" b="1" dirty="0"/>
          </a:p>
          <a:p>
            <a:pPr eaLnBrk="1" hangingPunct="1">
              <a:defRPr/>
            </a:pPr>
            <a:r>
              <a:rPr lang="sr-Cyrl-RS" sz="2400" b="1" dirty="0"/>
              <a:t>Култура</a:t>
            </a:r>
            <a:r>
              <a:rPr lang="sr-Latn-CS" sz="2400" b="1" dirty="0"/>
              <a:t> </a:t>
            </a:r>
            <a:r>
              <a:rPr lang="sr-Cyrl-RS" sz="2400" b="1" dirty="0"/>
              <a:t>биоптата</a:t>
            </a:r>
            <a:endParaRPr lang="en-US" sz="2400" b="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xmlns="" id="{0B1CE472-B515-451F-9FE4-FB3958BAA2FF}"/>
              </a:ext>
            </a:extLst>
          </p:cNvPr>
          <p:cNvSpPr>
            <a:spLocks noGrp="1" noChangeArrowheads="1"/>
          </p:cNvSpPr>
          <p:nvPr>
            <p:ph type="title"/>
          </p:nvPr>
        </p:nvSpPr>
        <p:spPr/>
        <p:txBody>
          <a:bodyPr>
            <a:normAutofit/>
          </a:bodyPr>
          <a:lstStyle/>
          <a:p>
            <a:pPr algn="ctr" eaLnBrk="1" hangingPunct="1">
              <a:defRPr/>
            </a:pPr>
            <a:r>
              <a:rPr lang="sr-Cyrl-RS" sz="3200" dirty="0"/>
              <a:t>ДИФЕРЕНЦИЈАЛНА</a:t>
            </a:r>
            <a:r>
              <a:rPr lang="sr-Latn-CS" sz="3200" dirty="0"/>
              <a:t> </a:t>
            </a:r>
            <a:r>
              <a:rPr lang="sr-Cyrl-RS" sz="3200" dirty="0"/>
              <a:t>ДИЈАГНОЗА</a:t>
            </a:r>
            <a:endParaRPr lang="en-US" sz="3200" dirty="0"/>
          </a:p>
        </p:txBody>
      </p:sp>
      <p:sp>
        <p:nvSpPr>
          <p:cNvPr id="47107" name="Rectangle 3">
            <a:extLst>
              <a:ext uri="{FF2B5EF4-FFF2-40B4-BE49-F238E27FC236}">
                <a16:creationId xmlns:a16="http://schemas.microsoft.com/office/drawing/2014/main" xmlns="" id="{11E48ABA-8C77-45AA-BAB0-3F0B67B7DF8D}"/>
              </a:ext>
            </a:extLst>
          </p:cNvPr>
          <p:cNvSpPr>
            <a:spLocks noGrp="1" noChangeArrowheads="1"/>
          </p:cNvSpPr>
          <p:nvPr>
            <p:ph type="body" idx="1"/>
          </p:nvPr>
        </p:nvSpPr>
        <p:spPr>
          <a:xfrm>
            <a:off x="1066800" y="2286000"/>
            <a:ext cx="7543800" cy="4038600"/>
          </a:xfrm>
        </p:spPr>
        <p:txBody>
          <a:bodyPr>
            <a:normAutofit/>
          </a:bodyPr>
          <a:lstStyle/>
          <a:p>
            <a:pPr eaLnBrk="1" hangingPunct="1">
              <a:defRPr/>
            </a:pPr>
            <a:r>
              <a:rPr lang="sr-Cyrl-RS" sz="2400" b="1" dirty="0">
                <a:latin typeface="Cambria" panose="02040503050406030204" pitchFamily="18" charset="0"/>
                <a:ea typeface="Cambria" panose="02040503050406030204" pitchFamily="18" charset="0"/>
              </a:rPr>
              <a:t>Филаријаза</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Елефантијаза</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Мицетоми</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Хромобластомикоза</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Капошијев</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сарком</a:t>
            </a:r>
            <a:endParaRPr lang="en-US" sz="2400" b="1" dirty="0">
              <a:latin typeface="Cambria" panose="02040503050406030204" pitchFamily="18" charset="0"/>
              <a:ea typeface="Cambria" panose="02040503050406030204"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xmlns="" id="{5C472C96-6C0D-41DD-AAB6-41BCA5AAA7D4}"/>
              </a:ext>
            </a:extLst>
          </p:cNvPr>
          <p:cNvSpPr>
            <a:spLocks noGrp="1" noChangeArrowheads="1"/>
          </p:cNvSpPr>
          <p:nvPr>
            <p:ph type="title"/>
          </p:nvPr>
        </p:nvSpPr>
        <p:spPr/>
        <p:txBody>
          <a:bodyPr>
            <a:normAutofit/>
          </a:bodyPr>
          <a:lstStyle/>
          <a:p>
            <a:pPr algn="ctr" eaLnBrk="1" hangingPunct="1">
              <a:defRPr/>
            </a:pPr>
            <a:r>
              <a:rPr lang="sr-Cyrl-RS" sz="3200"/>
              <a:t>ЕВОЛУЦИЈА</a:t>
            </a:r>
            <a:endParaRPr lang="en-US" sz="3200"/>
          </a:p>
        </p:txBody>
      </p:sp>
      <p:sp>
        <p:nvSpPr>
          <p:cNvPr id="48131" name="Rectangle 3">
            <a:extLst>
              <a:ext uri="{FF2B5EF4-FFF2-40B4-BE49-F238E27FC236}">
                <a16:creationId xmlns:a16="http://schemas.microsoft.com/office/drawing/2014/main" xmlns="" id="{7FAA8276-33DA-4EDE-9147-0B851A972C57}"/>
              </a:ext>
            </a:extLst>
          </p:cNvPr>
          <p:cNvSpPr>
            <a:spLocks noGrp="1" noChangeArrowheads="1"/>
          </p:cNvSpPr>
          <p:nvPr>
            <p:ph type="body" idx="1"/>
          </p:nvPr>
        </p:nvSpPr>
        <p:spPr>
          <a:xfrm>
            <a:off x="990600" y="2590800"/>
            <a:ext cx="7543800" cy="4114800"/>
          </a:xfrm>
        </p:spPr>
        <p:txBody>
          <a:bodyPr>
            <a:normAutofit/>
          </a:bodyPr>
          <a:lstStyle/>
          <a:p>
            <a:pPr eaLnBrk="1" hangingPunct="1">
              <a:defRPr/>
            </a:pPr>
            <a:r>
              <a:rPr lang="sr-Cyrl-RS" sz="2400" b="1" dirty="0">
                <a:latin typeface="Cambria" panose="02040503050406030204" pitchFamily="18" charset="0"/>
                <a:ea typeface="Cambria" panose="02040503050406030204" pitchFamily="18" charset="0"/>
              </a:rPr>
              <a:t>Спора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са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могућим</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честим</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егзацербацијама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али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не</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и</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елиминацијом</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гноја</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Леталан</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исход</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услед</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дисеминације</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је</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редак</a:t>
            </a: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Спонтана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излечења</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су</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ретка</a:t>
            </a:r>
            <a:endParaRPr lang="en-US" sz="2400" b="1" dirty="0">
              <a:latin typeface="Cambria" panose="02040503050406030204" pitchFamily="18" charset="0"/>
              <a:ea typeface="Cambria" panose="020405030504060302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868958"/>
          </a:xfrm>
        </p:spPr>
        <p:txBody>
          <a:bodyPr>
            <a:normAutofit/>
          </a:bodyPr>
          <a:lstStyle/>
          <a:p>
            <a:r>
              <a:rPr lang="sr-Cyrl-RS" sz="2800" dirty="0">
                <a:latin typeface="Comic Sans MS" pitchFamily="66" charset="0"/>
              </a:rPr>
              <a:t>Патогенеза Пеницилиозе</a:t>
            </a:r>
            <a:endParaRPr lang="en-US" sz="2800" dirty="0"/>
          </a:p>
        </p:txBody>
      </p:sp>
      <p:sp>
        <p:nvSpPr>
          <p:cNvPr id="3" name="Content Placeholder 2"/>
          <p:cNvSpPr>
            <a:spLocks noGrp="1"/>
          </p:cNvSpPr>
          <p:nvPr>
            <p:ph idx="1"/>
          </p:nvPr>
        </p:nvSpPr>
        <p:spPr>
          <a:xfrm>
            <a:off x="457200" y="1916832"/>
            <a:ext cx="8229600" cy="4209331"/>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r>
              <a:rPr lang="sr-Cyrl-RS" sz="2400" dirty="0">
                <a:latin typeface="Cambria" pitchFamily="18" charset="0"/>
              </a:rPr>
              <a:t>Инфекција је најчеће дисеминована, шири се хематогено и путем лимфотока</a:t>
            </a:r>
          </a:p>
          <a:p>
            <a:pPr>
              <a:buNone/>
            </a:pPr>
            <a:endParaRPr lang="sr-Cyrl-RS" sz="2400" dirty="0">
              <a:latin typeface="Cambria" pitchFamily="18" charset="0"/>
            </a:endParaRPr>
          </a:p>
          <a:p>
            <a:r>
              <a:rPr lang="sr-Cyrl-RS" sz="2400" dirty="0">
                <a:latin typeface="Cambria" pitchFamily="18" charset="0"/>
              </a:rPr>
              <a:t>Представља једну од честих опортунистичких гљивичних инфекција у склопу </a:t>
            </a:r>
            <a:r>
              <a:rPr lang="sr-Latn-RS" sz="2400" dirty="0">
                <a:latin typeface="Cambria" pitchFamily="18" charset="0"/>
              </a:rPr>
              <a:t>AIDS-a</a:t>
            </a:r>
            <a:endParaRPr lang="sr-Cyrl-RS" sz="2400" dirty="0">
              <a:latin typeface="Cambria" pitchFamily="18" charset="0"/>
            </a:endParaRPr>
          </a:p>
          <a:p>
            <a:pPr>
              <a:buNone/>
            </a:pPr>
            <a:endParaRPr lang="sr-Latn-RS" sz="2400" dirty="0">
              <a:latin typeface="Cambria" pitchFamily="18" charset="0"/>
            </a:endParaRPr>
          </a:p>
          <a:p>
            <a:r>
              <a:rPr lang="sr-Cyrl-RS" sz="2400" dirty="0">
                <a:latin typeface="Cambria" pitchFamily="18" charset="0"/>
              </a:rPr>
              <a:t>Углавном код оболелих који имају мање од 50 </a:t>
            </a:r>
            <a:r>
              <a:rPr lang="sr-Latn-RS" sz="2400" dirty="0">
                <a:latin typeface="Cambria" pitchFamily="18" charset="0"/>
              </a:rPr>
              <a:t>CD4+T Ly</a:t>
            </a:r>
            <a:endParaRPr lang="sr-Cyrl-RS" sz="2400" dirty="0">
              <a:latin typeface="Cambria" pitchFamily="18" charset="0"/>
            </a:endParaRPr>
          </a:p>
          <a:p>
            <a:pPr>
              <a:buNone/>
            </a:pPr>
            <a:endParaRPr lang="sr-Latn-RS" sz="2400" dirty="0">
              <a:latin typeface="Cambria" pitchFamily="18" charset="0"/>
            </a:endParaRPr>
          </a:p>
          <a:p>
            <a:r>
              <a:rPr lang="sr-Cyrl-RS" sz="2400" dirty="0">
                <a:latin typeface="Cambria" pitchFamily="18" charset="0"/>
              </a:rPr>
              <a:t>Доминира целуларни имунски одговор</a:t>
            </a:r>
          </a:p>
          <a:p>
            <a:pPr>
              <a:buNone/>
            </a:pPr>
            <a:endParaRPr lang="sr-Cyrl-RS" sz="2400" dirty="0">
              <a:latin typeface="Cambria" pitchFamily="18" charset="0"/>
            </a:endParaRPr>
          </a:p>
          <a:p>
            <a:r>
              <a:rPr lang="sr-Cyrl-RS" sz="2400" dirty="0">
                <a:latin typeface="Cambria" pitchFamily="18" charset="0"/>
              </a:rPr>
              <a:t>Формирају се епителоидни грануломи</a:t>
            </a:r>
            <a:endParaRPr lang="en-US" sz="2400" dirty="0">
              <a:latin typeface="Cambria"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xmlns="" id="{569DF661-8AD4-4C01-AE3C-21D55731425E}"/>
              </a:ext>
            </a:extLst>
          </p:cNvPr>
          <p:cNvSpPr>
            <a:spLocks noGrp="1" noChangeArrowheads="1"/>
          </p:cNvSpPr>
          <p:nvPr>
            <p:ph type="title"/>
          </p:nvPr>
        </p:nvSpPr>
        <p:spPr/>
        <p:txBody>
          <a:bodyPr>
            <a:normAutofit/>
          </a:bodyPr>
          <a:lstStyle/>
          <a:p>
            <a:pPr algn="ctr" eaLnBrk="1" hangingPunct="1">
              <a:defRPr/>
            </a:pPr>
            <a:r>
              <a:rPr lang="sr-Cyrl-RS" sz="3200" dirty="0"/>
              <a:t>ТЕРАПИЈА</a:t>
            </a:r>
            <a:endParaRPr lang="en-US" sz="3200" dirty="0"/>
          </a:p>
        </p:txBody>
      </p:sp>
      <p:sp>
        <p:nvSpPr>
          <p:cNvPr id="49155" name="Rectangle 3">
            <a:extLst>
              <a:ext uri="{FF2B5EF4-FFF2-40B4-BE49-F238E27FC236}">
                <a16:creationId xmlns:a16="http://schemas.microsoft.com/office/drawing/2014/main" xmlns="" id="{A1FE23FA-E916-49A1-9819-53F511DEBFE8}"/>
              </a:ext>
            </a:extLst>
          </p:cNvPr>
          <p:cNvSpPr>
            <a:spLocks noGrp="1" noChangeArrowheads="1"/>
          </p:cNvSpPr>
          <p:nvPr>
            <p:ph type="body" idx="1"/>
          </p:nvPr>
        </p:nvSpPr>
        <p:spPr>
          <a:xfrm>
            <a:off x="990600" y="2286000"/>
            <a:ext cx="7543800" cy="4038600"/>
          </a:xfrm>
        </p:spPr>
        <p:txBody>
          <a:bodyPr>
            <a:normAutofit/>
          </a:bodyPr>
          <a:lstStyle/>
          <a:p>
            <a:pPr eaLnBrk="1" hangingPunct="1">
              <a:defRPr/>
            </a:pPr>
            <a:r>
              <a:rPr lang="sr-Cyrl-RS" sz="2400" b="1" dirty="0">
                <a:latin typeface="Cambria" panose="02040503050406030204" pitchFamily="18" charset="0"/>
                <a:ea typeface="Cambria" panose="02040503050406030204" pitchFamily="18" charset="0"/>
              </a:rPr>
              <a:t>Калијум</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јодид</a:t>
            </a:r>
            <a:r>
              <a:rPr lang="sr-Latn-CS" sz="2400" b="1" dirty="0">
                <a:latin typeface="Cambria" panose="02040503050406030204" pitchFamily="18" charset="0"/>
                <a:ea typeface="Cambria" panose="02040503050406030204" pitchFamily="18" charset="0"/>
              </a:rPr>
              <a:t> 50</a:t>
            </a:r>
            <a:r>
              <a:rPr lang="sr-Latn-RS" sz="2400" b="1" dirty="0">
                <a:latin typeface="Cambria" panose="02040503050406030204" pitchFamily="18" charset="0"/>
                <a:ea typeface="Cambria" panose="02040503050406030204" pitchFamily="18" charset="0"/>
              </a:rPr>
              <a:t>mg</a:t>
            </a:r>
            <a:r>
              <a:rPr lang="sr-Latn-CS" sz="2400" b="1" dirty="0">
                <a:latin typeface="Cambria" panose="02040503050406030204" pitchFamily="18" charset="0"/>
                <a:ea typeface="Cambria" panose="02040503050406030204" pitchFamily="18" charset="0"/>
              </a:rPr>
              <a:t>/</a:t>
            </a:r>
            <a:r>
              <a:rPr lang="sr-Latn-RS" sz="2400" b="1" dirty="0">
                <a:latin typeface="Cambria" panose="02040503050406030204" pitchFamily="18" charset="0"/>
                <a:ea typeface="Cambria" panose="02040503050406030204" pitchFamily="18" charset="0"/>
              </a:rPr>
              <a:t>kg</a:t>
            </a:r>
            <a:r>
              <a:rPr lang="sr-Latn-CS" sz="2400" b="1" dirty="0">
                <a:latin typeface="Cambria" panose="02040503050406030204" pitchFamily="18" charset="0"/>
                <a:ea typeface="Cambria" panose="02040503050406030204" pitchFamily="18" charset="0"/>
              </a:rPr>
              <a:t>/24h </a:t>
            </a:r>
            <a:r>
              <a:rPr lang="sr-Cyrl-RS" sz="2400" b="1" dirty="0">
                <a:latin typeface="Cambria" panose="02040503050406030204" pitchFamily="18" charset="0"/>
                <a:ea typeface="Cambria" panose="02040503050406030204" pitchFamily="18" charset="0"/>
              </a:rPr>
              <a:t>подељен</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у</a:t>
            </a:r>
            <a:r>
              <a:rPr lang="sr-Latn-CS" sz="2400" b="1" dirty="0">
                <a:latin typeface="Cambria" panose="02040503050406030204" pitchFamily="18" charset="0"/>
                <a:ea typeface="Cambria" panose="02040503050406030204" pitchFamily="18" charset="0"/>
              </a:rPr>
              <a:t> </a:t>
            </a:r>
            <a:r>
              <a:rPr lang="sr-Latn-CS" sz="2400" b="1">
                <a:latin typeface="Cambria" panose="02040503050406030204" pitchFamily="18" charset="0"/>
                <a:ea typeface="Cambria" panose="02040503050406030204" pitchFamily="18" charset="0"/>
              </a:rPr>
              <a:t>3 </a:t>
            </a:r>
            <a:r>
              <a:rPr lang="sr-Cyrl-RS" sz="2400" b="1">
                <a:latin typeface="Cambria" panose="02040503050406030204" pitchFamily="18" charset="0"/>
                <a:ea typeface="Cambria" panose="02040503050406030204" pitchFamily="18" charset="0"/>
              </a:rPr>
              <a:t>дозе</a:t>
            </a:r>
            <a:endParaRPr lang="sr-Latn-RS" sz="2400" b="1">
              <a:latin typeface="Cambria" panose="02040503050406030204" pitchFamily="18" charset="0"/>
              <a:ea typeface="Cambria" panose="02040503050406030204" pitchFamily="18" charset="0"/>
            </a:endParaRPr>
          </a:p>
          <a:p>
            <a:pPr marL="0" indent="0" eaLnBrk="1" hangingPunct="1">
              <a:buNone/>
              <a:defRPr/>
            </a:pPr>
            <a:endParaRPr lang="sr-Latn-CS" sz="2400" b="1">
              <a:latin typeface="Cambria" panose="02040503050406030204" pitchFamily="18" charset="0"/>
              <a:ea typeface="Cambria" panose="02040503050406030204" pitchFamily="18" charset="0"/>
            </a:endParaRPr>
          </a:p>
          <a:p>
            <a:pPr eaLnBrk="1" hangingPunct="1">
              <a:defRPr/>
            </a:pPr>
            <a:r>
              <a:rPr lang="sr-Cyrl-RS" sz="2400" b="1">
                <a:latin typeface="Cambria" panose="02040503050406030204" pitchFamily="18" charset="0"/>
                <a:ea typeface="Cambria" panose="02040503050406030204" pitchFamily="18" charset="0"/>
              </a:rPr>
              <a:t>Треба</a:t>
            </a:r>
            <a:r>
              <a:rPr lang="sr-Latn-CS" sz="2400" b="1">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га</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узимати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и</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месец</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дана</a:t>
            </a:r>
            <a:r>
              <a:rPr lang="sr-Latn-CS" sz="2400" b="1" dirty="0">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након</a:t>
            </a:r>
            <a:r>
              <a:rPr lang="sr-Latn-CS" sz="2400" b="1">
                <a:latin typeface="Cambria" panose="02040503050406030204" pitchFamily="18" charset="0"/>
                <a:ea typeface="Cambria" panose="02040503050406030204" pitchFamily="18" charset="0"/>
              </a:rPr>
              <a:t> </a:t>
            </a:r>
            <a:r>
              <a:rPr lang="sr-Cyrl-RS" sz="2400" b="1">
                <a:latin typeface="Cambria" panose="02040503050406030204" pitchFamily="18" charset="0"/>
                <a:ea typeface="Cambria" panose="02040503050406030204" pitchFamily="18" charset="0"/>
              </a:rPr>
              <a:t>излечења</a:t>
            </a:r>
            <a:endParaRPr lang="sr-Latn-RS" sz="2400" b="1">
              <a:latin typeface="Cambria" panose="02040503050406030204" pitchFamily="18" charset="0"/>
              <a:ea typeface="Cambria" panose="02040503050406030204" pitchFamily="18" charset="0"/>
            </a:endParaRPr>
          </a:p>
          <a:p>
            <a:pPr marL="0" indent="0" eaLnBrk="1" hangingPunct="1">
              <a:buNone/>
              <a:defRPr/>
            </a:pPr>
            <a:endParaRPr lang="sr-Latn-CS" sz="2400" b="1" dirty="0">
              <a:latin typeface="Cambria" panose="02040503050406030204" pitchFamily="18" charset="0"/>
              <a:ea typeface="Cambria" panose="02040503050406030204" pitchFamily="18" charset="0"/>
            </a:endParaRPr>
          </a:p>
          <a:p>
            <a:pPr eaLnBrk="1" hangingPunct="1">
              <a:defRPr/>
            </a:pPr>
            <a:r>
              <a:rPr lang="sr-Cyrl-RS" sz="2400" b="1" dirty="0">
                <a:latin typeface="Cambria" panose="02040503050406030204" pitchFamily="18" charset="0"/>
                <a:ea typeface="Cambria" panose="02040503050406030204" pitchFamily="18" charset="0"/>
              </a:rPr>
              <a:t>Кетоконазол</a:t>
            </a:r>
            <a:r>
              <a:rPr lang="sr-Latn-CS" sz="2400" b="1" dirty="0">
                <a:latin typeface="Cambria" panose="02040503050406030204" pitchFamily="18" charset="0"/>
                <a:ea typeface="Cambria" panose="02040503050406030204" pitchFamily="18" charset="0"/>
              </a:rPr>
              <a:t> 400</a:t>
            </a:r>
            <a:r>
              <a:rPr lang="sr-Latn-RS" sz="2400" b="1" dirty="0">
                <a:latin typeface="Cambria" panose="02040503050406030204" pitchFamily="18" charset="0"/>
                <a:ea typeface="Cambria" panose="02040503050406030204" pitchFamily="18" charset="0"/>
              </a:rPr>
              <a:t>mg</a:t>
            </a:r>
            <a:r>
              <a:rPr lang="sr-Latn-CS" sz="2400" b="1" dirty="0">
                <a:latin typeface="Cambria" panose="02040503050406030204" pitchFamily="18" charset="0"/>
                <a:ea typeface="Cambria" panose="02040503050406030204" pitchFamily="18" charset="0"/>
              </a:rPr>
              <a:t>/24</a:t>
            </a:r>
            <a:r>
              <a:rPr lang="sr-Latn-RS" sz="2400" b="1" dirty="0">
                <a:latin typeface="Cambria" panose="02040503050406030204" pitchFamily="18" charset="0"/>
                <a:ea typeface="Cambria" panose="02040503050406030204" pitchFamily="18" charset="0"/>
              </a:rPr>
              <a:t>h</a:t>
            </a:r>
            <a:r>
              <a:rPr lang="sr-Latn-CS" sz="2400" b="1" dirty="0">
                <a:latin typeface="Cambria" panose="02040503050406030204" pitchFamily="18" charset="0"/>
                <a:ea typeface="Cambria" panose="02040503050406030204" pitchFamily="18" charset="0"/>
              </a:rPr>
              <a:t> </a:t>
            </a:r>
            <a:r>
              <a:rPr lang="sr-Cyrl-RS" sz="2400" b="1" dirty="0">
                <a:latin typeface="Cambria" panose="02040503050406030204" pitchFamily="18" charset="0"/>
                <a:ea typeface="Cambria" panose="02040503050406030204" pitchFamily="18" charset="0"/>
              </a:rPr>
              <a:t>током</a:t>
            </a:r>
            <a:r>
              <a:rPr lang="sr-Latn-CS" sz="2400" b="1" dirty="0">
                <a:latin typeface="Cambria" panose="02040503050406030204" pitchFamily="18" charset="0"/>
                <a:ea typeface="Cambria" panose="02040503050406030204" pitchFamily="18" charset="0"/>
              </a:rPr>
              <a:t> </a:t>
            </a:r>
            <a:r>
              <a:rPr lang="sr-Latn-CS" sz="2400" b="1">
                <a:latin typeface="Cambria" panose="02040503050406030204" pitchFamily="18" charset="0"/>
                <a:ea typeface="Cambria" panose="02040503050406030204" pitchFamily="18" charset="0"/>
              </a:rPr>
              <a:t>3-4 </a:t>
            </a:r>
            <a:r>
              <a:rPr lang="sr-Cyrl-RS" sz="2400" b="1">
                <a:latin typeface="Cambria" panose="02040503050406030204" pitchFamily="18" charset="0"/>
                <a:ea typeface="Cambria" panose="02040503050406030204" pitchFamily="18" charset="0"/>
              </a:rPr>
              <a:t>месеца</a:t>
            </a:r>
            <a:endParaRPr lang="en-US" sz="2400" dirty="0">
              <a:latin typeface="Cambria" panose="02040503050406030204" pitchFamily="18" charset="0"/>
              <a:ea typeface="Cambria" panose="020405030504060302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sr-Cyrl-RS" sz="2800" dirty="0">
                <a:latin typeface="Comic Sans MS" pitchFamily="66" charset="0"/>
              </a:rPr>
              <a:t>Клиничка слика Пеницилиозе</a:t>
            </a:r>
            <a:endParaRPr lang="en-US" sz="2800" dirty="0">
              <a:latin typeface="Comic Sans MS" pitchFamily="66" charset="0"/>
            </a:endParaRPr>
          </a:p>
        </p:txBody>
      </p:sp>
      <p:sp>
        <p:nvSpPr>
          <p:cNvPr id="6" name="Text Placeholder 5"/>
          <p:cNvSpPr>
            <a:spLocks noGrp="1"/>
          </p:cNvSpPr>
          <p:nvPr>
            <p:ph type="body" idx="1"/>
          </p:nvPr>
        </p:nvSpPr>
        <p:spPr>
          <a:xfrm>
            <a:off x="457200" y="1535113"/>
            <a:ext cx="4040188" cy="1893888"/>
          </a:xfrm>
        </p:spPr>
        <p:txBody>
          <a:bodyPr/>
          <a:lstStyle/>
          <a:p>
            <a:r>
              <a:rPr lang="sr-Cyrl-RS" dirty="0"/>
              <a:t>Повишена температура</a:t>
            </a:r>
          </a:p>
          <a:p>
            <a:r>
              <a:rPr lang="sr-Cyrl-RS" dirty="0"/>
              <a:t>Малаксалост</a:t>
            </a:r>
          </a:p>
          <a:p>
            <a:r>
              <a:rPr lang="sr-Cyrl-RS" dirty="0"/>
              <a:t>Анемија</a:t>
            </a:r>
          </a:p>
          <a:p>
            <a:r>
              <a:rPr lang="sr-Cyrl-RS" dirty="0"/>
              <a:t>Губитак у телесној тежини</a:t>
            </a:r>
            <a:endParaRPr lang="en-US" dirty="0"/>
          </a:p>
        </p:txBody>
      </p:sp>
      <p:pic>
        <p:nvPicPr>
          <p:cNvPr id="11" name="Content Placeholder 10" descr="indexee.jpg"/>
          <p:cNvPicPr>
            <a:picLocks noGrp="1" noChangeAspect="1"/>
          </p:cNvPicPr>
          <p:nvPr>
            <p:ph sz="half" idx="2"/>
          </p:nvPr>
        </p:nvPicPr>
        <p:blipFill>
          <a:blip r:embed="rId2" cstate="print"/>
          <a:stretch>
            <a:fillRect/>
          </a:stretch>
        </p:blipFill>
        <p:spPr>
          <a:xfrm>
            <a:off x="611560" y="3820247"/>
            <a:ext cx="3384376" cy="25350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 Placeholder 7"/>
          <p:cNvSpPr>
            <a:spLocks noGrp="1"/>
          </p:cNvSpPr>
          <p:nvPr>
            <p:ph type="body" sz="quarter" idx="3"/>
          </p:nvPr>
        </p:nvSpPr>
        <p:spPr>
          <a:xfrm>
            <a:off x="4645025" y="4149080"/>
            <a:ext cx="4041775" cy="2160240"/>
          </a:xfrm>
        </p:spPr>
        <p:txBody>
          <a:bodyPr/>
          <a:lstStyle/>
          <a:p>
            <a:r>
              <a:rPr lang="sr-Cyrl-RS" dirty="0"/>
              <a:t>Кашаљ и диспноја</a:t>
            </a:r>
          </a:p>
          <a:p>
            <a:r>
              <a:rPr lang="sr-Cyrl-RS" dirty="0"/>
              <a:t>Увећани лимфни чворови</a:t>
            </a:r>
          </a:p>
          <a:p>
            <a:r>
              <a:rPr lang="sr-Cyrl-RS" dirty="0"/>
              <a:t>Промене по кожи</a:t>
            </a:r>
          </a:p>
          <a:p>
            <a:endParaRPr lang="en-US" dirty="0"/>
          </a:p>
        </p:txBody>
      </p:sp>
      <p:pic>
        <p:nvPicPr>
          <p:cNvPr id="10" name="Content Placeholder 9" descr="764293.fig.005.jpg"/>
          <p:cNvPicPr>
            <a:picLocks noGrp="1" noChangeAspect="1"/>
          </p:cNvPicPr>
          <p:nvPr>
            <p:ph sz="quarter" idx="4"/>
          </p:nvPr>
        </p:nvPicPr>
        <p:blipFill>
          <a:blip r:embed="rId3" cstate="print"/>
          <a:stretch>
            <a:fillRect/>
          </a:stretch>
        </p:blipFill>
        <p:spPr>
          <a:xfrm>
            <a:off x="5220072" y="1484784"/>
            <a:ext cx="2592288" cy="28342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rmAutofit fontScale="92500" lnSpcReduction="20000"/>
          </a:bodyPr>
          <a:lstStyle/>
          <a:p>
            <a:r>
              <a:rPr lang="sr-Cyrl-RS" b="0" dirty="0">
                <a:latin typeface="Cambria" pitchFamily="18" charset="0"/>
              </a:rPr>
              <a:t>Промене по кожи подсећају на </a:t>
            </a:r>
            <a:r>
              <a:rPr lang="sr-Latn-RS" b="0" i="1" dirty="0">
                <a:latin typeface="Cambria" pitchFamily="18" charset="0"/>
              </a:rPr>
              <a:t>M</a:t>
            </a:r>
            <a:r>
              <a:rPr lang="en-US" b="0" i="1" dirty="0" err="1">
                <a:latin typeface="Cambria" pitchFamily="18" charset="0"/>
              </a:rPr>
              <a:t>olluscum</a:t>
            </a:r>
            <a:r>
              <a:rPr lang="en-US" b="0" i="1" dirty="0">
                <a:latin typeface="Cambria" pitchFamily="18" charset="0"/>
              </a:rPr>
              <a:t> </a:t>
            </a:r>
            <a:r>
              <a:rPr lang="en-US" b="0" i="1" dirty="0" err="1">
                <a:latin typeface="Cambria" pitchFamily="18" charset="0"/>
              </a:rPr>
              <a:t>contagiosum</a:t>
            </a:r>
            <a:endParaRPr lang="en-US" b="0" i="1" dirty="0">
              <a:latin typeface="Cambria" pitchFamily="18" charset="0"/>
            </a:endParaRPr>
          </a:p>
        </p:txBody>
      </p:sp>
      <p:pic>
        <p:nvPicPr>
          <p:cNvPr id="12" name="Content Placeholder 11" descr="indextttt.jpg"/>
          <p:cNvPicPr>
            <a:picLocks noGrp="1" noChangeAspect="1"/>
          </p:cNvPicPr>
          <p:nvPr>
            <p:ph sz="half" idx="2"/>
          </p:nvPr>
        </p:nvPicPr>
        <p:blipFill>
          <a:blip r:embed="rId2" cstate="print"/>
          <a:stretch>
            <a:fillRect/>
          </a:stretch>
        </p:blipFill>
        <p:spPr>
          <a:xfrm>
            <a:off x="1187624" y="2276872"/>
            <a:ext cx="3326110" cy="4283627"/>
          </a:xfrm>
          <a:prstGeom prst="rect">
            <a:avLst/>
          </a:prstGeom>
          <a:ln>
            <a:noFill/>
          </a:ln>
          <a:effectLst>
            <a:outerShdw blurRad="292100" dist="139700" dir="2700000" algn="tl" rotWithShape="0">
              <a:srgbClr val="333333">
                <a:alpha val="65000"/>
              </a:srgbClr>
            </a:outerShdw>
          </a:effectLst>
        </p:spPr>
      </p:pic>
      <p:sp>
        <p:nvSpPr>
          <p:cNvPr id="8" name="Text Placeholder 7"/>
          <p:cNvSpPr>
            <a:spLocks noGrp="1"/>
          </p:cNvSpPr>
          <p:nvPr>
            <p:ph type="body" sz="quarter" idx="3"/>
          </p:nvPr>
        </p:nvSpPr>
        <p:spPr>
          <a:xfrm>
            <a:off x="4645025" y="6165304"/>
            <a:ext cx="4041775" cy="692696"/>
          </a:xfrm>
        </p:spPr>
        <p:txBody>
          <a:bodyPr>
            <a:normAutofit fontScale="77500" lnSpcReduction="20000"/>
          </a:bodyPr>
          <a:lstStyle/>
          <a:p>
            <a:r>
              <a:rPr lang="en-US" b="0" dirty="0">
                <a:latin typeface="Cambria" pitchFamily="18" charset="0"/>
              </a:rPr>
              <a:t>HIV-</a:t>
            </a:r>
            <a:r>
              <a:rPr lang="sr-Cyrl-RS" b="0" dirty="0">
                <a:latin typeface="Cambria" pitchFamily="18" charset="0"/>
              </a:rPr>
              <a:t>инфициран пацијент са</a:t>
            </a:r>
            <a:r>
              <a:rPr lang="en-US" b="0" dirty="0">
                <a:latin typeface="Cambria" pitchFamily="18" charset="0"/>
              </a:rPr>
              <a:t> </a:t>
            </a:r>
            <a:r>
              <a:rPr lang="en-US" b="0" i="1" dirty="0" err="1">
                <a:latin typeface="Cambria" pitchFamily="18" charset="0"/>
              </a:rPr>
              <a:t>Talaromyces</a:t>
            </a:r>
            <a:r>
              <a:rPr lang="en-US" b="0" i="1" dirty="0">
                <a:latin typeface="Cambria" pitchFamily="18" charset="0"/>
              </a:rPr>
              <a:t> </a:t>
            </a:r>
            <a:r>
              <a:rPr lang="en-US" b="0" i="1" dirty="0" err="1">
                <a:latin typeface="Cambria" pitchFamily="18" charset="0"/>
              </a:rPr>
              <a:t>marneffei</a:t>
            </a:r>
            <a:r>
              <a:rPr lang="en-US" b="0" dirty="0">
                <a:latin typeface="Cambria" pitchFamily="18" charset="0"/>
              </a:rPr>
              <a:t> </a:t>
            </a:r>
            <a:r>
              <a:rPr lang="sr-Cyrl-RS" b="0" dirty="0">
                <a:latin typeface="Cambria" pitchFamily="18" charset="0"/>
              </a:rPr>
              <a:t>инфекцијом</a:t>
            </a:r>
            <a:r>
              <a:rPr lang="en-US" b="0" dirty="0">
                <a:latin typeface="Cambria" pitchFamily="18" charset="0"/>
              </a:rPr>
              <a:t> </a:t>
            </a:r>
          </a:p>
        </p:txBody>
      </p:sp>
      <p:pic>
        <p:nvPicPr>
          <p:cNvPr id="10" name="Content Placeholder 9" descr="3-s2.0-B9780702062858001891-f189-010-9780702062858.jpg"/>
          <p:cNvPicPr>
            <a:picLocks noGrp="1" noChangeAspect="1"/>
          </p:cNvPicPr>
          <p:nvPr>
            <p:ph sz="quarter" idx="4"/>
          </p:nvPr>
        </p:nvPicPr>
        <p:blipFill>
          <a:blip r:embed="rId3" cstate="print"/>
          <a:stretch>
            <a:fillRect/>
          </a:stretch>
        </p:blipFill>
        <p:spPr>
          <a:xfrm>
            <a:off x="3923928" y="2852936"/>
            <a:ext cx="4104456" cy="2722449"/>
          </a:xfrm>
          <a:prstGeom prst="rect">
            <a:avLst/>
          </a:prstGeom>
          <a:ln>
            <a:noFill/>
          </a:ln>
          <a:effectLst>
            <a:outerShdw blurRad="292100" dist="139700" dir="2700000" algn="tl" rotWithShape="0">
              <a:srgbClr val="333333">
                <a:alpha val="65000"/>
              </a:srgbClr>
            </a:outerShdw>
          </a:effectLst>
        </p:spPr>
      </p:pic>
      <p:sp>
        <p:nvSpPr>
          <p:cNvPr id="11" name="Title 4"/>
          <p:cNvSpPr>
            <a:spLocks noGrp="1"/>
          </p:cNvSpPr>
          <p:nvPr>
            <p:ph type="title"/>
          </p:nvPr>
        </p:nvSpPr>
        <p:spPr/>
        <p:txBody>
          <a:bodyPr>
            <a:normAutofit/>
          </a:bodyPr>
          <a:lstStyle/>
          <a:p>
            <a:r>
              <a:rPr lang="sr-Cyrl-RS" sz="2800" dirty="0">
                <a:latin typeface="Comic Sans MS" pitchFamily="66" charset="0"/>
              </a:rPr>
              <a:t>Клиничка слика Пеницилиозе</a:t>
            </a:r>
            <a:endParaRPr lang="en-US" sz="2800" dirty="0">
              <a:latin typeface="Comic Sans MS" pitchFamily="66"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a:latin typeface="Comic Sans MS" pitchFamily="66" charset="0"/>
              </a:rPr>
              <a:t>Дијагноза Пеницилиозе</a:t>
            </a:r>
            <a:endParaRPr lang="en-US" sz="3200" dirty="0"/>
          </a:p>
        </p:txBody>
      </p:sp>
      <p:sp>
        <p:nvSpPr>
          <p:cNvPr id="3" name="Content Placeholder 2"/>
          <p:cNvSpPr>
            <a:spLocks noGrp="1"/>
          </p:cNvSpPr>
          <p:nvPr>
            <p:ph sz="half" idx="1"/>
          </p:nvPr>
        </p:nvSpPr>
        <p:spPr>
          <a:xfrm>
            <a:off x="457200" y="2276872"/>
            <a:ext cx="4038600" cy="3849291"/>
          </a:xfrm>
        </p:spPr>
        <p:txBody>
          <a:bodyPr>
            <a:normAutofit/>
          </a:bodyPr>
          <a:lstStyle/>
          <a:p>
            <a:r>
              <a:rPr lang="sr-Cyrl-RS" sz="2400" dirty="0">
                <a:latin typeface="Cambria" pitchFamily="18" charset="0"/>
              </a:rPr>
              <a:t>Епидемиолошки подаци о боравку у ендемским крајевима</a:t>
            </a:r>
          </a:p>
          <a:p>
            <a:r>
              <a:rPr lang="sr-Cyrl-RS" sz="2400" dirty="0">
                <a:latin typeface="Cambria" pitchFamily="18" charset="0"/>
              </a:rPr>
              <a:t>Микробиолошка култура (косна срж, лимфни</a:t>
            </a:r>
            <a:r>
              <a:rPr lang="sr-Latn-RS" sz="2400" dirty="0">
                <a:latin typeface="Cambria" pitchFamily="18" charset="0"/>
              </a:rPr>
              <a:t> </a:t>
            </a:r>
            <a:r>
              <a:rPr lang="sr-Cyrl-RS" sz="2400" dirty="0">
                <a:latin typeface="Cambria" pitchFamily="18" charset="0"/>
              </a:rPr>
              <a:t>чворови, крв...)</a:t>
            </a:r>
          </a:p>
          <a:p>
            <a:r>
              <a:rPr lang="sr-Cyrl-RS" sz="2400" dirty="0">
                <a:latin typeface="Cambria" pitchFamily="18" charset="0"/>
              </a:rPr>
              <a:t>Молекуларна дијагностика (РС</a:t>
            </a:r>
            <a:r>
              <a:rPr lang="sr-Latn-RS" sz="2400" dirty="0">
                <a:latin typeface="Cambria" pitchFamily="18" charset="0"/>
              </a:rPr>
              <a:t>R)</a:t>
            </a:r>
            <a:endParaRPr lang="en-US" sz="2400" dirty="0">
              <a:latin typeface="Cambria" pitchFamily="18" charset="0"/>
            </a:endParaRPr>
          </a:p>
        </p:txBody>
      </p:sp>
      <p:pic>
        <p:nvPicPr>
          <p:cNvPr id="5" name="Content Placeholder 4" descr="1-s2.0-S0732889319310041-gr1.jpg"/>
          <p:cNvPicPr>
            <a:picLocks noGrp="1" noChangeAspect="1"/>
          </p:cNvPicPr>
          <p:nvPr>
            <p:ph sz="half" idx="2"/>
          </p:nvPr>
        </p:nvPicPr>
        <p:blipFill>
          <a:blip r:embed="rId2" cstate="print"/>
          <a:stretch>
            <a:fillRect/>
          </a:stretch>
        </p:blipFill>
        <p:spPr>
          <a:xfrm>
            <a:off x="4648200" y="1988840"/>
            <a:ext cx="4038600" cy="40358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a:latin typeface="Comic Sans MS" pitchFamily="66" charset="0"/>
              </a:rPr>
              <a:t>Терапија Пеницилиозе</a:t>
            </a:r>
            <a:endParaRPr lang="en-US" sz="3200" dirty="0"/>
          </a:p>
        </p:txBody>
      </p:sp>
      <p:sp>
        <p:nvSpPr>
          <p:cNvPr id="3" name="Content Placeholder 2"/>
          <p:cNvSpPr>
            <a:spLocks noGrp="1"/>
          </p:cNvSpPr>
          <p:nvPr>
            <p:ph sz="half" idx="1"/>
          </p:nvPr>
        </p:nvSpPr>
        <p:spPr>
          <a:xfrm>
            <a:off x="179512" y="1600200"/>
            <a:ext cx="4316288" cy="4525963"/>
          </a:xfrm>
        </p:spPr>
        <p:txBody>
          <a:bodyPr/>
          <a:lstStyle/>
          <a:p>
            <a:r>
              <a:rPr lang="sr-Cyrl-RS" sz="2400" dirty="0">
                <a:latin typeface="Cambria" pitchFamily="18" charset="0"/>
              </a:rPr>
              <a:t>Уколико се не лечи, завршава се фатално</a:t>
            </a:r>
          </a:p>
          <a:p>
            <a:pPr>
              <a:buNone/>
            </a:pPr>
            <a:endParaRPr lang="sr-Cyrl-RS" sz="2400" dirty="0">
              <a:latin typeface="Cambria" pitchFamily="18" charset="0"/>
            </a:endParaRPr>
          </a:p>
          <a:p>
            <a:r>
              <a:rPr lang="sr-Cyrl-RS" sz="2400" dirty="0">
                <a:latin typeface="Cambria" pitchFamily="18" charset="0"/>
              </a:rPr>
              <a:t>Лекови избора</a:t>
            </a:r>
            <a:r>
              <a:rPr lang="en-US" sz="2400" dirty="0">
                <a:latin typeface="Cambria" pitchFamily="18" charset="0"/>
              </a:rPr>
              <a:t>:</a:t>
            </a:r>
            <a:endParaRPr lang="sr-Cyrl-RS" sz="2400" dirty="0">
              <a:latin typeface="Cambria" pitchFamily="18" charset="0"/>
            </a:endParaRPr>
          </a:p>
          <a:p>
            <a:pPr>
              <a:buNone/>
            </a:pPr>
            <a:endParaRPr lang="en-US" sz="2400" dirty="0">
              <a:latin typeface="Cambria" pitchFamily="18" charset="0"/>
            </a:endParaRPr>
          </a:p>
          <a:p>
            <a:r>
              <a:rPr lang="sr-Latn-RS" sz="2400" dirty="0">
                <a:latin typeface="Cambria" pitchFamily="18" charset="0"/>
              </a:rPr>
              <a:t>Amfotericin B</a:t>
            </a:r>
          </a:p>
          <a:p>
            <a:r>
              <a:rPr lang="sr-Latn-RS" sz="2400" dirty="0">
                <a:latin typeface="Cambria" pitchFamily="18" charset="0"/>
              </a:rPr>
              <a:t>Intraconazol</a:t>
            </a:r>
          </a:p>
          <a:p>
            <a:r>
              <a:rPr lang="sr-Latn-RS" sz="2400" dirty="0">
                <a:latin typeface="Cambria" pitchFamily="18" charset="0"/>
              </a:rPr>
              <a:t>Ketokonazol</a:t>
            </a:r>
          </a:p>
          <a:p>
            <a:r>
              <a:rPr lang="sr-Latn-RS" sz="2400" dirty="0">
                <a:latin typeface="Cambria" pitchFamily="18" charset="0"/>
              </a:rPr>
              <a:t>Flukonazol-</a:t>
            </a:r>
            <a:r>
              <a:rPr lang="sr-Cyrl-RS" sz="2400" dirty="0">
                <a:latin typeface="Cambria" pitchFamily="18" charset="0"/>
              </a:rPr>
              <a:t>углавном постоји резистенциј</a:t>
            </a:r>
            <a:r>
              <a:rPr lang="sr-Cyrl-RS" dirty="0">
                <a:latin typeface="Cambria" pitchFamily="18" charset="0"/>
              </a:rPr>
              <a:t>а</a:t>
            </a:r>
            <a:endParaRPr lang="en-US" dirty="0">
              <a:latin typeface="Cambria" pitchFamily="18" charset="0"/>
            </a:endParaRPr>
          </a:p>
        </p:txBody>
      </p:sp>
      <p:pic>
        <p:nvPicPr>
          <p:cNvPr id="5" name="Content Placeholder 4" descr="1-s2.0-S0732889319310041-gr1.jpg"/>
          <p:cNvPicPr>
            <a:picLocks noGrp="1" noChangeAspect="1"/>
          </p:cNvPicPr>
          <p:nvPr>
            <p:ph sz="half" idx="2"/>
          </p:nvPr>
        </p:nvPicPr>
        <p:blipFill>
          <a:blip r:embed="rId2" cstate="print"/>
          <a:stretch>
            <a:fillRect/>
          </a:stretch>
        </p:blipFill>
        <p:spPr>
          <a:xfrm>
            <a:off x="4788024" y="2301899"/>
            <a:ext cx="4104456" cy="3120736"/>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4102</TotalTime>
  <Words>1671</Words>
  <Application>Microsoft Office PowerPoint</Application>
  <PresentationFormat>On-screen Show (4:3)</PresentationFormat>
  <Paragraphs>352</Paragraphs>
  <Slides>50</Slides>
  <Notes>4</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Гљивичне инфекције у тропским крајевима</vt:lpstr>
      <vt:lpstr>(Talaromycosis )</vt:lpstr>
      <vt:lpstr>Етиологија Пеницилиозе</vt:lpstr>
      <vt:lpstr>Епидемиологија</vt:lpstr>
      <vt:lpstr>Патогенеза Пеницилиозе</vt:lpstr>
      <vt:lpstr>Клиничка слика Пеницилиозе</vt:lpstr>
      <vt:lpstr>Клиничка слика Пеницилиозе</vt:lpstr>
      <vt:lpstr>Дијагноза Пеницилиозе</vt:lpstr>
      <vt:lpstr>Терапија Пеницилиозе</vt:lpstr>
      <vt:lpstr>Mукормикоза (Зигомикоза)</vt:lpstr>
      <vt:lpstr>Мукормикозис- етиологија</vt:lpstr>
      <vt:lpstr>Мукормикоза-епидемиологија</vt:lpstr>
      <vt:lpstr>Slide 13</vt:lpstr>
      <vt:lpstr>Клиничке манифестације мукормикозе</vt:lpstr>
      <vt:lpstr>Рино-орбитална-церебрална мукормикоза </vt:lpstr>
      <vt:lpstr>Рино-орбитална-церебрална мукормикоза </vt:lpstr>
      <vt:lpstr>Slide 17</vt:lpstr>
      <vt:lpstr>Плућна форма мукормикозе</vt:lpstr>
      <vt:lpstr>Остали клинички облици мукормикозе</vt:lpstr>
      <vt:lpstr>   Дијагноза мукормикозе</vt:lpstr>
      <vt:lpstr>АСПЕРГИЛОМ ПАРАНАЗАЛНИХ СИНУСА</vt:lpstr>
      <vt:lpstr>КЛИНИЧКА СЛИКА</vt:lpstr>
      <vt:lpstr>ДИЈАГНОЗА</vt:lpstr>
      <vt:lpstr>ДИФЕРЕНЦИЈАЛНА ДИЈАГНОЗА</vt:lpstr>
      <vt:lpstr>ЕВОЛУЦИЈА</vt:lpstr>
      <vt:lpstr>ТЕРАПИЈА</vt:lpstr>
      <vt:lpstr>ХРОМОБЛАСТОМИКОЗА</vt:lpstr>
      <vt:lpstr>КЛИНИЧКА СЛИКА</vt:lpstr>
      <vt:lpstr>ДИЈАГНОЗА</vt:lpstr>
      <vt:lpstr>ДИФЕРЕНЦИЈАЛНА ДИЈАГНОЗА</vt:lpstr>
      <vt:lpstr>ЕВОЛУЦИЈА</vt:lpstr>
      <vt:lpstr>ТЕРАПИЈА</vt:lpstr>
      <vt:lpstr>АФРИЧКА   ХИСТОПЛАЗМОЗА</vt:lpstr>
      <vt:lpstr>КЛИНИЧКИ ОБЛИЦИ</vt:lpstr>
      <vt:lpstr>ДИЈАГНОЗА</vt:lpstr>
      <vt:lpstr>ДИФЕРЕНЦИЈАЛНА ДИЈАГНОЗА</vt:lpstr>
      <vt:lpstr>ЕВОЛУЦИЈА</vt:lpstr>
      <vt:lpstr>ТЕРАПИЈА</vt:lpstr>
      <vt:lpstr>МИЦЕТОМИ</vt:lpstr>
      <vt:lpstr>КЛИНИЧКА СЛИКА</vt:lpstr>
      <vt:lpstr>ДИЈАГНОЗА</vt:lpstr>
      <vt:lpstr>ЕВОЛУЦИЈА</vt:lpstr>
      <vt:lpstr>ТЕРАПИЈА</vt:lpstr>
      <vt:lpstr>ПРОФИЛАКСА</vt:lpstr>
      <vt:lpstr>ПОТКОЖНА ФИКОМИКОЗА</vt:lpstr>
      <vt:lpstr>КЛИНИЧКА СЛИКА</vt:lpstr>
      <vt:lpstr>ДИЈАГНОЗА</vt:lpstr>
      <vt:lpstr>ДИФЕРЕНЦИЈАЛНА ДИЈАГНОЗА</vt:lpstr>
      <vt:lpstr>ЕВОЛУЦИЈА</vt:lpstr>
      <vt:lpstr>ТЕРАПИЈА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Гљивичне инфекције у тропским крајевима</dc:title>
  <dc:creator>pc</dc:creator>
  <cp:lastModifiedBy>Predrag Canovic</cp:lastModifiedBy>
  <cp:revision>40</cp:revision>
  <dcterms:created xsi:type="dcterms:W3CDTF">2020-02-15T08:09:24Z</dcterms:created>
  <dcterms:modified xsi:type="dcterms:W3CDTF">2024-01-31T19:20:17Z</dcterms:modified>
</cp:coreProperties>
</file>